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1" r:id="rId2"/>
    <p:sldId id="256" r:id="rId3"/>
    <p:sldId id="257" r:id="rId4"/>
    <p:sldId id="262" r:id="rId5"/>
    <p:sldId id="264" r:id="rId6"/>
    <p:sldId id="265" r:id="rId7"/>
    <p:sldId id="266" r:id="rId8"/>
    <p:sldId id="267" r:id="rId9"/>
    <p:sldId id="268" r:id="rId10"/>
    <p:sldId id="318" r:id="rId11"/>
    <p:sldId id="259" r:id="rId12"/>
    <p:sldId id="269" r:id="rId13"/>
    <p:sldId id="258" r:id="rId14"/>
    <p:sldId id="319" r:id="rId15"/>
    <p:sldId id="313" r:id="rId16"/>
    <p:sldId id="310" r:id="rId17"/>
    <p:sldId id="274" r:id="rId18"/>
    <p:sldId id="275" r:id="rId19"/>
    <p:sldId id="320" r:id="rId20"/>
    <p:sldId id="277" r:id="rId21"/>
    <p:sldId id="276" r:id="rId22"/>
    <p:sldId id="321" r:id="rId23"/>
    <p:sldId id="282" r:id="rId24"/>
    <p:sldId id="283" r:id="rId25"/>
    <p:sldId id="284" r:id="rId26"/>
    <p:sldId id="285" r:id="rId27"/>
    <p:sldId id="286" r:id="rId28"/>
    <p:sldId id="288" r:id="rId29"/>
    <p:sldId id="287" r:id="rId30"/>
    <p:sldId id="291" r:id="rId31"/>
    <p:sldId id="293" r:id="rId32"/>
    <p:sldId id="322" r:id="rId33"/>
    <p:sldId id="295" r:id="rId34"/>
    <p:sldId id="297" r:id="rId35"/>
    <p:sldId id="299" r:id="rId36"/>
    <p:sldId id="308" r:id="rId37"/>
    <p:sldId id="304" r:id="rId38"/>
    <p:sldId id="323" r:id="rId39"/>
    <p:sldId id="309" r:id="rId4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468" autoAdjust="0"/>
    <p:restoredTop sz="94660"/>
  </p:normalViewPr>
  <p:slideViewPr>
    <p:cSldViewPr snapToGrid="0">
      <p:cViewPr varScale="1">
        <p:scale>
          <a:sx n="112" d="100"/>
          <a:sy n="112" d="100"/>
        </p:scale>
        <p:origin x="58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D6EEF39-3276-76E7-8034-14E02A1598FD}"/>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BE"/>
          </a:p>
        </p:txBody>
      </p:sp>
      <p:sp>
        <p:nvSpPr>
          <p:cNvPr id="3" name="Sous-titre 2">
            <a:extLst>
              <a:ext uri="{FF2B5EF4-FFF2-40B4-BE49-F238E27FC236}">
                <a16:creationId xmlns:a16="http://schemas.microsoft.com/office/drawing/2014/main" id="{3F52507C-FEE1-1499-A54D-7767CDC66CA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BE"/>
          </a:p>
        </p:txBody>
      </p:sp>
      <p:sp>
        <p:nvSpPr>
          <p:cNvPr id="4" name="Espace réservé de la date 3">
            <a:extLst>
              <a:ext uri="{FF2B5EF4-FFF2-40B4-BE49-F238E27FC236}">
                <a16:creationId xmlns:a16="http://schemas.microsoft.com/office/drawing/2014/main" id="{D2573B55-6803-395E-6F58-1F7A9B941647}"/>
              </a:ext>
            </a:extLst>
          </p:cNvPr>
          <p:cNvSpPr>
            <a:spLocks noGrp="1"/>
          </p:cNvSpPr>
          <p:nvPr>
            <p:ph type="dt" sz="half" idx="10"/>
          </p:nvPr>
        </p:nvSpPr>
        <p:spPr/>
        <p:txBody>
          <a:bodyPr/>
          <a:lstStyle/>
          <a:p>
            <a:fld id="{B298C0B3-C12C-4E43-A1ED-A5C2FE9B066E}" type="datetimeFigureOut">
              <a:rPr lang="fr-BE" smtClean="0"/>
              <a:t>27-03-23</a:t>
            </a:fld>
            <a:endParaRPr lang="fr-BE"/>
          </a:p>
        </p:txBody>
      </p:sp>
      <p:sp>
        <p:nvSpPr>
          <p:cNvPr id="5" name="Espace réservé du pied de page 4">
            <a:extLst>
              <a:ext uri="{FF2B5EF4-FFF2-40B4-BE49-F238E27FC236}">
                <a16:creationId xmlns:a16="http://schemas.microsoft.com/office/drawing/2014/main" id="{807F2B70-9D99-9A74-B378-1563B1004A27}"/>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731B01C8-E113-122F-8B9D-95DF8F1873A0}"/>
              </a:ext>
            </a:extLst>
          </p:cNvPr>
          <p:cNvSpPr>
            <a:spLocks noGrp="1"/>
          </p:cNvSpPr>
          <p:nvPr>
            <p:ph type="sldNum" sz="quarter" idx="12"/>
          </p:nvPr>
        </p:nvSpPr>
        <p:spPr/>
        <p:txBody>
          <a:bodyPr/>
          <a:lstStyle/>
          <a:p>
            <a:fld id="{404E5C01-E45D-4E06-B430-3242173EE74D}" type="slidenum">
              <a:rPr lang="fr-BE" smtClean="0"/>
              <a:t>‹N°›</a:t>
            </a:fld>
            <a:endParaRPr lang="fr-BE"/>
          </a:p>
        </p:txBody>
      </p:sp>
    </p:spTree>
    <p:extLst>
      <p:ext uri="{BB962C8B-B14F-4D97-AF65-F5344CB8AC3E}">
        <p14:creationId xmlns:p14="http://schemas.microsoft.com/office/powerpoint/2010/main" val="10555218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BF47E7A-75BC-6458-E6BA-0EB55375F08C}"/>
              </a:ext>
            </a:extLst>
          </p:cNvPr>
          <p:cNvSpPr>
            <a:spLocks noGrp="1"/>
          </p:cNvSpPr>
          <p:nvPr>
            <p:ph type="title"/>
          </p:nvPr>
        </p:nvSpPr>
        <p:spPr/>
        <p:txBody>
          <a:bodyPr/>
          <a:lstStyle/>
          <a:p>
            <a:r>
              <a:rPr lang="fr-FR"/>
              <a:t>Modifiez le style du titre</a:t>
            </a:r>
            <a:endParaRPr lang="fr-BE"/>
          </a:p>
        </p:txBody>
      </p:sp>
      <p:sp>
        <p:nvSpPr>
          <p:cNvPr id="3" name="Espace réservé du texte vertical 2">
            <a:extLst>
              <a:ext uri="{FF2B5EF4-FFF2-40B4-BE49-F238E27FC236}">
                <a16:creationId xmlns:a16="http://schemas.microsoft.com/office/drawing/2014/main" id="{EB4F629F-C587-A7D9-74E7-1E155FF0220E}"/>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D00471E3-6F81-7700-2523-F90C0C3E3CBD}"/>
              </a:ext>
            </a:extLst>
          </p:cNvPr>
          <p:cNvSpPr>
            <a:spLocks noGrp="1"/>
          </p:cNvSpPr>
          <p:nvPr>
            <p:ph type="dt" sz="half" idx="10"/>
          </p:nvPr>
        </p:nvSpPr>
        <p:spPr/>
        <p:txBody>
          <a:bodyPr/>
          <a:lstStyle/>
          <a:p>
            <a:fld id="{B298C0B3-C12C-4E43-A1ED-A5C2FE9B066E}" type="datetimeFigureOut">
              <a:rPr lang="fr-BE" smtClean="0"/>
              <a:t>27-03-23</a:t>
            </a:fld>
            <a:endParaRPr lang="fr-BE"/>
          </a:p>
        </p:txBody>
      </p:sp>
      <p:sp>
        <p:nvSpPr>
          <p:cNvPr id="5" name="Espace réservé du pied de page 4">
            <a:extLst>
              <a:ext uri="{FF2B5EF4-FFF2-40B4-BE49-F238E27FC236}">
                <a16:creationId xmlns:a16="http://schemas.microsoft.com/office/drawing/2014/main" id="{9535EF34-9E85-6C9F-7EDE-41EA40009A03}"/>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C5C00B17-5277-A3CC-25E3-D0C020DC6E1C}"/>
              </a:ext>
            </a:extLst>
          </p:cNvPr>
          <p:cNvSpPr>
            <a:spLocks noGrp="1"/>
          </p:cNvSpPr>
          <p:nvPr>
            <p:ph type="sldNum" sz="quarter" idx="12"/>
          </p:nvPr>
        </p:nvSpPr>
        <p:spPr/>
        <p:txBody>
          <a:bodyPr/>
          <a:lstStyle/>
          <a:p>
            <a:fld id="{404E5C01-E45D-4E06-B430-3242173EE74D}" type="slidenum">
              <a:rPr lang="fr-BE" smtClean="0"/>
              <a:t>‹N°›</a:t>
            </a:fld>
            <a:endParaRPr lang="fr-BE"/>
          </a:p>
        </p:txBody>
      </p:sp>
    </p:spTree>
    <p:extLst>
      <p:ext uri="{BB962C8B-B14F-4D97-AF65-F5344CB8AC3E}">
        <p14:creationId xmlns:p14="http://schemas.microsoft.com/office/powerpoint/2010/main" val="1227488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7CD3E7E2-7816-38F3-CF6B-AA9BE98CD515}"/>
              </a:ext>
            </a:extLst>
          </p:cNvPr>
          <p:cNvSpPr>
            <a:spLocks noGrp="1"/>
          </p:cNvSpPr>
          <p:nvPr>
            <p:ph type="title" orient="vert"/>
          </p:nvPr>
        </p:nvSpPr>
        <p:spPr>
          <a:xfrm>
            <a:off x="8724900" y="365125"/>
            <a:ext cx="2628900" cy="5811838"/>
          </a:xfrm>
        </p:spPr>
        <p:txBody>
          <a:bodyPr vert="eaVert"/>
          <a:lstStyle/>
          <a:p>
            <a:r>
              <a:rPr lang="fr-FR"/>
              <a:t>Modifiez le style du titre</a:t>
            </a:r>
            <a:endParaRPr lang="fr-BE"/>
          </a:p>
        </p:txBody>
      </p:sp>
      <p:sp>
        <p:nvSpPr>
          <p:cNvPr id="3" name="Espace réservé du texte vertical 2">
            <a:extLst>
              <a:ext uri="{FF2B5EF4-FFF2-40B4-BE49-F238E27FC236}">
                <a16:creationId xmlns:a16="http://schemas.microsoft.com/office/drawing/2014/main" id="{86E1CC66-A705-2513-7AC3-370E746052CE}"/>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577EA1C8-02D7-CF7C-B4B7-A586B958D8AA}"/>
              </a:ext>
            </a:extLst>
          </p:cNvPr>
          <p:cNvSpPr>
            <a:spLocks noGrp="1"/>
          </p:cNvSpPr>
          <p:nvPr>
            <p:ph type="dt" sz="half" idx="10"/>
          </p:nvPr>
        </p:nvSpPr>
        <p:spPr/>
        <p:txBody>
          <a:bodyPr/>
          <a:lstStyle/>
          <a:p>
            <a:fld id="{B298C0B3-C12C-4E43-A1ED-A5C2FE9B066E}" type="datetimeFigureOut">
              <a:rPr lang="fr-BE" smtClean="0"/>
              <a:t>27-03-23</a:t>
            </a:fld>
            <a:endParaRPr lang="fr-BE"/>
          </a:p>
        </p:txBody>
      </p:sp>
      <p:sp>
        <p:nvSpPr>
          <p:cNvPr id="5" name="Espace réservé du pied de page 4">
            <a:extLst>
              <a:ext uri="{FF2B5EF4-FFF2-40B4-BE49-F238E27FC236}">
                <a16:creationId xmlns:a16="http://schemas.microsoft.com/office/drawing/2014/main" id="{AB25B371-32FB-A28E-E143-9B78E9B2AEE0}"/>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EE23CAC3-DCE3-A140-E397-FF613AD2E6F9}"/>
              </a:ext>
            </a:extLst>
          </p:cNvPr>
          <p:cNvSpPr>
            <a:spLocks noGrp="1"/>
          </p:cNvSpPr>
          <p:nvPr>
            <p:ph type="sldNum" sz="quarter" idx="12"/>
          </p:nvPr>
        </p:nvSpPr>
        <p:spPr/>
        <p:txBody>
          <a:bodyPr/>
          <a:lstStyle/>
          <a:p>
            <a:fld id="{404E5C01-E45D-4E06-B430-3242173EE74D}" type="slidenum">
              <a:rPr lang="fr-BE" smtClean="0"/>
              <a:t>‹N°›</a:t>
            </a:fld>
            <a:endParaRPr lang="fr-BE"/>
          </a:p>
        </p:txBody>
      </p:sp>
    </p:spTree>
    <p:extLst>
      <p:ext uri="{BB962C8B-B14F-4D97-AF65-F5344CB8AC3E}">
        <p14:creationId xmlns:p14="http://schemas.microsoft.com/office/powerpoint/2010/main" val="1725036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D445141-CC7A-C7E3-84DB-F0BD4543CB54}"/>
              </a:ext>
            </a:extLst>
          </p:cNvPr>
          <p:cNvSpPr>
            <a:spLocks noGrp="1"/>
          </p:cNvSpPr>
          <p:nvPr>
            <p:ph type="title"/>
          </p:nvPr>
        </p:nvSpPr>
        <p:spPr/>
        <p:txBody>
          <a:bodyPr/>
          <a:lstStyle/>
          <a:p>
            <a:r>
              <a:rPr lang="fr-FR"/>
              <a:t>Modifiez le style du titre</a:t>
            </a:r>
            <a:endParaRPr lang="fr-BE"/>
          </a:p>
        </p:txBody>
      </p:sp>
      <p:sp>
        <p:nvSpPr>
          <p:cNvPr id="3" name="Espace réservé du contenu 2">
            <a:extLst>
              <a:ext uri="{FF2B5EF4-FFF2-40B4-BE49-F238E27FC236}">
                <a16:creationId xmlns:a16="http://schemas.microsoft.com/office/drawing/2014/main" id="{919CCF34-8B90-941B-355A-724ED8E02933}"/>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A269F717-C219-1B12-5C3E-35A5D8DA73CC}"/>
              </a:ext>
            </a:extLst>
          </p:cNvPr>
          <p:cNvSpPr>
            <a:spLocks noGrp="1"/>
          </p:cNvSpPr>
          <p:nvPr>
            <p:ph type="dt" sz="half" idx="10"/>
          </p:nvPr>
        </p:nvSpPr>
        <p:spPr/>
        <p:txBody>
          <a:bodyPr/>
          <a:lstStyle/>
          <a:p>
            <a:fld id="{B298C0B3-C12C-4E43-A1ED-A5C2FE9B066E}" type="datetimeFigureOut">
              <a:rPr lang="fr-BE" smtClean="0"/>
              <a:t>27-03-23</a:t>
            </a:fld>
            <a:endParaRPr lang="fr-BE"/>
          </a:p>
        </p:txBody>
      </p:sp>
      <p:sp>
        <p:nvSpPr>
          <p:cNvPr id="5" name="Espace réservé du pied de page 4">
            <a:extLst>
              <a:ext uri="{FF2B5EF4-FFF2-40B4-BE49-F238E27FC236}">
                <a16:creationId xmlns:a16="http://schemas.microsoft.com/office/drawing/2014/main" id="{71AE5E4D-DC49-4027-5304-1D9235A89148}"/>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784D57B1-0DE1-863F-0CC1-D05422B85749}"/>
              </a:ext>
            </a:extLst>
          </p:cNvPr>
          <p:cNvSpPr>
            <a:spLocks noGrp="1"/>
          </p:cNvSpPr>
          <p:nvPr>
            <p:ph type="sldNum" sz="quarter" idx="12"/>
          </p:nvPr>
        </p:nvSpPr>
        <p:spPr/>
        <p:txBody>
          <a:bodyPr/>
          <a:lstStyle/>
          <a:p>
            <a:fld id="{404E5C01-E45D-4E06-B430-3242173EE74D}" type="slidenum">
              <a:rPr lang="fr-BE" smtClean="0"/>
              <a:t>‹N°›</a:t>
            </a:fld>
            <a:endParaRPr lang="fr-BE"/>
          </a:p>
        </p:txBody>
      </p:sp>
    </p:spTree>
    <p:extLst>
      <p:ext uri="{BB962C8B-B14F-4D97-AF65-F5344CB8AC3E}">
        <p14:creationId xmlns:p14="http://schemas.microsoft.com/office/powerpoint/2010/main" val="40112805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7C19EA9-AC68-E1B5-782A-28A247A91029}"/>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BE"/>
          </a:p>
        </p:txBody>
      </p:sp>
      <p:sp>
        <p:nvSpPr>
          <p:cNvPr id="3" name="Espace réservé du texte 2">
            <a:extLst>
              <a:ext uri="{FF2B5EF4-FFF2-40B4-BE49-F238E27FC236}">
                <a16:creationId xmlns:a16="http://schemas.microsoft.com/office/drawing/2014/main" id="{5B39896C-D062-D985-9B27-DDA57E6C40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C6901559-70E9-05DD-83E1-F35CBB40739D}"/>
              </a:ext>
            </a:extLst>
          </p:cNvPr>
          <p:cNvSpPr>
            <a:spLocks noGrp="1"/>
          </p:cNvSpPr>
          <p:nvPr>
            <p:ph type="dt" sz="half" idx="10"/>
          </p:nvPr>
        </p:nvSpPr>
        <p:spPr/>
        <p:txBody>
          <a:bodyPr/>
          <a:lstStyle/>
          <a:p>
            <a:fld id="{B298C0B3-C12C-4E43-A1ED-A5C2FE9B066E}" type="datetimeFigureOut">
              <a:rPr lang="fr-BE" smtClean="0"/>
              <a:t>27-03-23</a:t>
            </a:fld>
            <a:endParaRPr lang="fr-BE"/>
          </a:p>
        </p:txBody>
      </p:sp>
      <p:sp>
        <p:nvSpPr>
          <p:cNvPr id="5" name="Espace réservé du pied de page 4">
            <a:extLst>
              <a:ext uri="{FF2B5EF4-FFF2-40B4-BE49-F238E27FC236}">
                <a16:creationId xmlns:a16="http://schemas.microsoft.com/office/drawing/2014/main" id="{74A42096-8FD7-BC29-76C8-DEE62022360E}"/>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780EF2F8-B6DB-4756-DC46-A7992529039C}"/>
              </a:ext>
            </a:extLst>
          </p:cNvPr>
          <p:cNvSpPr>
            <a:spLocks noGrp="1"/>
          </p:cNvSpPr>
          <p:nvPr>
            <p:ph type="sldNum" sz="quarter" idx="12"/>
          </p:nvPr>
        </p:nvSpPr>
        <p:spPr/>
        <p:txBody>
          <a:bodyPr/>
          <a:lstStyle/>
          <a:p>
            <a:fld id="{404E5C01-E45D-4E06-B430-3242173EE74D}" type="slidenum">
              <a:rPr lang="fr-BE" smtClean="0"/>
              <a:t>‹N°›</a:t>
            </a:fld>
            <a:endParaRPr lang="fr-BE"/>
          </a:p>
        </p:txBody>
      </p:sp>
    </p:spTree>
    <p:extLst>
      <p:ext uri="{BB962C8B-B14F-4D97-AF65-F5344CB8AC3E}">
        <p14:creationId xmlns:p14="http://schemas.microsoft.com/office/powerpoint/2010/main" val="40749654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9514A39-32AB-01C2-5878-9FA0923AA15B}"/>
              </a:ext>
            </a:extLst>
          </p:cNvPr>
          <p:cNvSpPr>
            <a:spLocks noGrp="1"/>
          </p:cNvSpPr>
          <p:nvPr>
            <p:ph type="title"/>
          </p:nvPr>
        </p:nvSpPr>
        <p:spPr/>
        <p:txBody>
          <a:bodyPr/>
          <a:lstStyle/>
          <a:p>
            <a:r>
              <a:rPr lang="fr-FR"/>
              <a:t>Modifiez le style du titre</a:t>
            </a:r>
            <a:endParaRPr lang="fr-BE"/>
          </a:p>
        </p:txBody>
      </p:sp>
      <p:sp>
        <p:nvSpPr>
          <p:cNvPr id="3" name="Espace réservé du contenu 2">
            <a:extLst>
              <a:ext uri="{FF2B5EF4-FFF2-40B4-BE49-F238E27FC236}">
                <a16:creationId xmlns:a16="http://schemas.microsoft.com/office/drawing/2014/main" id="{F8128FBD-6918-0A8E-776C-7CF53E7F6F69}"/>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contenu 3">
            <a:extLst>
              <a:ext uri="{FF2B5EF4-FFF2-40B4-BE49-F238E27FC236}">
                <a16:creationId xmlns:a16="http://schemas.microsoft.com/office/drawing/2014/main" id="{03BB720C-D38D-8F79-0C95-AD1549246D65}"/>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e la date 4">
            <a:extLst>
              <a:ext uri="{FF2B5EF4-FFF2-40B4-BE49-F238E27FC236}">
                <a16:creationId xmlns:a16="http://schemas.microsoft.com/office/drawing/2014/main" id="{1E93DE98-1C71-D49F-3FB2-C9F69716EE1F}"/>
              </a:ext>
            </a:extLst>
          </p:cNvPr>
          <p:cNvSpPr>
            <a:spLocks noGrp="1"/>
          </p:cNvSpPr>
          <p:nvPr>
            <p:ph type="dt" sz="half" idx="10"/>
          </p:nvPr>
        </p:nvSpPr>
        <p:spPr/>
        <p:txBody>
          <a:bodyPr/>
          <a:lstStyle/>
          <a:p>
            <a:fld id="{B298C0B3-C12C-4E43-A1ED-A5C2FE9B066E}" type="datetimeFigureOut">
              <a:rPr lang="fr-BE" smtClean="0"/>
              <a:t>27-03-23</a:t>
            </a:fld>
            <a:endParaRPr lang="fr-BE"/>
          </a:p>
        </p:txBody>
      </p:sp>
      <p:sp>
        <p:nvSpPr>
          <p:cNvPr id="6" name="Espace réservé du pied de page 5">
            <a:extLst>
              <a:ext uri="{FF2B5EF4-FFF2-40B4-BE49-F238E27FC236}">
                <a16:creationId xmlns:a16="http://schemas.microsoft.com/office/drawing/2014/main" id="{092BE4AA-BBDB-B1E2-6DA8-68025CCA968B}"/>
              </a:ext>
            </a:extLst>
          </p:cNvPr>
          <p:cNvSpPr>
            <a:spLocks noGrp="1"/>
          </p:cNvSpPr>
          <p:nvPr>
            <p:ph type="ftr" sz="quarter" idx="11"/>
          </p:nvPr>
        </p:nvSpPr>
        <p:spPr/>
        <p:txBody>
          <a:bodyPr/>
          <a:lstStyle/>
          <a:p>
            <a:endParaRPr lang="fr-BE"/>
          </a:p>
        </p:txBody>
      </p:sp>
      <p:sp>
        <p:nvSpPr>
          <p:cNvPr id="7" name="Espace réservé du numéro de diapositive 6">
            <a:extLst>
              <a:ext uri="{FF2B5EF4-FFF2-40B4-BE49-F238E27FC236}">
                <a16:creationId xmlns:a16="http://schemas.microsoft.com/office/drawing/2014/main" id="{5C370B71-2018-D363-0C80-55E4086C9A73}"/>
              </a:ext>
            </a:extLst>
          </p:cNvPr>
          <p:cNvSpPr>
            <a:spLocks noGrp="1"/>
          </p:cNvSpPr>
          <p:nvPr>
            <p:ph type="sldNum" sz="quarter" idx="12"/>
          </p:nvPr>
        </p:nvSpPr>
        <p:spPr/>
        <p:txBody>
          <a:bodyPr/>
          <a:lstStyle/>
          <a:p>
            <a:fld id="{404E5C01-E45D-4E06-B430-3242173EE74D}" type="slidenum">
              <a:rPr lang="fr-BE" smtClean="0"/>
              <a:t>‹N°›</a:t>
            </a:fld>
            <a:endParaRPr lang="fr-BE"/>
          </a:p>
        </p:txBody>
      </p:sp>
    </p:spTree>
    <p:extLst>
      <p:ext uri="{BB962C8B-B14F-4D97-AF65-F5344CB8AC3E}">
        <p14:creationId xmlns:p14="http://schemas.microsoft.com/office/powerpoint/2010/main" val="3753015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D225B68-24EA-F658-8CD4-C59BA652031E}"/>
              </a:ext>
            </a:extLst>
          </p:cNvPr>
          <p:cNvSpPr>
            <a:spLocks noGrp="1"/>
          </p:cNvSpPr>
          <p:nvPr>
            <p:ph type="title"/>
          </p:nvPr>
        </p:nvSpPr>
        <p:spPr>
          <a:xfrm>
            <a:off x="839788" y="365125"/>
            <a:ext cx="10515600" cy="1325563"/>
          </a:xfrm>
        </p:spPr>
        <p:txBody>
          <a:bodyPr/>
          <a:lstStyle/>
          <a:p>
            <a:r>
              <a:rPr lang="fr-FR"/>
              <a:t>Modifiez le style du titre</a:t>
            </a:r>
            <a:endParaRPr lang="fr-BE"/>
          </a:p>
        </p:txBody>
      </p:sp>
      <p:sp>
        <p:nvSpPr>
          <p:cNvPr id="3" name="Espace réservé du texte 2">
            <a:extLst>
              <a:ext uri="{FF2B5EF4-FFF2-40B4-BE49-F238E27FC236}">
                <a16:creationId xmlns:a16="http://schemas.microsoft.com/office/drawing/2014/main" id="{FC47D69D-5D08-B7AB-2517-29691FE0844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9862B751-34F1-46FD-6F94-800922F4961F}"/>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u texte 4">
            <a:extLst>
              <a:ext uri="{FF2B5EF4-FFF2-40B4-BE49-F238E27FC236}">
                <a16:creationId xmlns:a16="http://schemas.microsoft.com/office/drawing/2014/main" id="{C789FD89-FCA4-C109-5F27-EB9FEDBC48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22DEC440-E111-6333-E074-185BD1412508}"/>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7" name="Espace réservé de la date 6">
            <a:extLst>
              <a:ext uri="{FF2B5EF4-FFF2-40B4-BE49-F238E27FC236}">
                <a16:creationId xmlns:a16="http://schemas.microsoft.com/office/drawing/2014/main" id="{F63A343C-6478-0DC8-A3A5-1E4FA7CB9E15}"/>
              </a:ext>
            </a:extLst>
          </p:cNvPr>
          <p:cNvSpPr>
            <a:spLocks noGrp="1"/>
          </p:cNvSpPr>
          <p:nvPr>
            <p:ph type="dt" sz="half" idx="10"/>
          </p:nvPr>
        </p:nvSpPr>
        <p:spPr/>
        <p:txBody>
          <a:bodyPr/>
          <a:lstStyle/>
          <a:p>
            <a:fld id="{B298C0B3-C12C-4E43-A1ED-A5C2FE9B066E}" type="datetimeFigureOut">
              <a:rPr lang="fr-BE" smtClean="0"/>
              <a:t>27-03-23</a:t>
            </a:fld>
            <a:endParaRPr lang="fr-BE"/>
          </a:p>
        </p:txBody>
      </p:sp>
      <p:sp>
        <p:nvSpPr>
          <p:cNvPr id="8" name="Espace réservé du pied de page 7">
            <a:extLst>
              <a:ext uri="{FF2B5EF4-FFF2-40B4-BE49-F238E27FC236}">
                <a16:creationId xmlns:a16="http://schemas.microsoft.com/office/drawing/2014/main" id="{ED296CE2-505A-8333-016F-E977E67F16E9}"/>
              </a:ext>
            </a:extLst>
          </p:cNvPr>
          <p:cNvSpPr>
            <a:spLocks noGrp="1"/>
          </p:cNvSpPr>
          <p:nvPr>
            <p:ph type="ftr" sz="quarter" idx="11"/>
          </p:nvPr>
        </p:nvSpPr>
        <p:spPr/>
        <p:txBody>
          <a:bodyPr/>
          <a:lstStyle/>
          <a:p>
            <a:endParaRPr lang="fr-BE"/>
          </a:p>
        </p:txBody>
      </p:sp>
      <p:sp>
        <p:nvSpPr>
          <p:cNvPr id="9" name="Espace réservé du numéro de diapositive 8">
            <a:extLst>
              <a:ext uri="{FF2B5EF4-FFF2-40B4-BE49-F238E27FC236}">
                <a16:creationId xmlns:a16="http://schemas.microsoft.com/office/drawing/2014/main" id="{2AB96D50-47FB-CD3F-B949-7CED255048C3}"/>
              </a:ext>
            </a:extLst>
          </p:cNvPr>
          <p:cNvSpPr>
            <a:spLocks noGrp="1"/>
          </p:cNvSpPr>
          <p:nvPr>
            <p:ph type="sldNum" sz="quarter" idx="12"/>
          </p:nvPr>
        </p:nvSpPr>
        <p:spPr/>
        <p:txBody>
          <a:bodyPr/>
          <a:lstStyle/>
          <a:p>
            <a:fld id="{404E5C01-E45D-4E06-B430-3242173EE74D}" type="slidenum">
              <a:rPr lang="fr-BE" smtClean="0"/>
              <a:t>‹N°›</a:t>
            </a:fld>
            <a:endParaRPr lang="fr-BE"/>
          </a:p>
        </p:txBody>
      </p:sp>
    </p:spTree>
    <p:extLst>
      <p:ext uri="{BB962C8B-B14F-4D97-AF65-F5344CB8AC3E}">
        <p14:creationId xmlns:p14="http://schemas.microsoft.com/office/powerpoint/2010/main" val="19922651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1465E2-7A2A-3D72-AB67-93EC8185BFFE}"/>
              </a:ext>
            </a:extLst>
          </p:cNvPr>
          <p:cNvSpPr>
            <a:spLocks noGrp="1"/>
          </p:cNvSpPr>
          <p:nvPr>
            <p:ph type="title"/>
          </p:nvPr>
        </p:nvSpPr>
        <p:spPr/>
        <p:txBody>
          <a:bodyPr/>
          <a:lstStyle/>
          <a:p>
            <a:r>
              <a:rPr lang="fr-FR"/>
              <a:t>Modifiez le style du titre</a:t>
            </a:r>
            <a:endParaRPr lang="fr-BE"/>
          </a:p>
        </p:txBody>
      </p:sp>
      <p:sp>
        <p:nvSpPr>
          <p:cNvPr id="3" name="Espace réservé de la date 2">
            <a:extLst>
              <a:ext uri="{FF2B5EF4-FFF2-40B4-BE49-F238E27FC236}">
                <a16:creationId xmlns:a16="http://schemas.microsoft.com/office/drawing/2014/main" id="{D7878720-ACEF-3179-CF0C-E738208FD5E2}"/>
              </a:ext>
            </a:extLst>
          </p:cNvPr>
          <p:cNvSpPr>
            <a:spLocks noGrp="1"/>
          </p:cNvSpPr>
          <p:nvPr>
            <p:ph type="dt" sz="half" idx="10"/>
          </p:nvPr>
        </p:nvSpPr>
        <p:spPr/>
        <p:txBody>
          <a:bodyPr/>
          <a:lstStyle/>
          <a:p>
            <a:fld id="{B298C0B3-C12C-4E43-A1ED-A5C2FE9B066E}" type="datetimeFigureOut">
              <a:rPr lang="fr-BE" smtClean="0"/>
              <a:t>27-03-23</a:t>
            </a:fld>
            <a:endParaRPr lang="fr-BE"/>
          </a:p>
        </p:txBody>
      </p:sp>
      <p:sp>
        <p:nvSpPr>
          <p:cNvPr id="4" name="Espace réservé du pied de page 3">
            <a:extLst>
              <a:ext uri="{FF2B5EF4-FFF2-40B4-BE49-F238E27FC236}">
                <a16:creationId xmlns:a16="http://schemas.microsoft.com/office/drawing/2014/main" id="{569C638C-9EB2-36DD-B4E5-697FE5F6D353}"/>
              </a:ext>
            </a:extLst>
          </p:cNvPr>
          <p:cNvSpPr>
            <a:spLocks noGrp="1"/>
          </p:cNvSpPr>
          <p:nvPr>
            <p:ph type="ftr" sz="quarter" idx="11"/>
          </p:nvPr>
        </p:nvSpPr>
        <p:spPr/>
        <p:txBody>
          <a:bodyPr/>
          <a:lstStyle/>
          <a:p>
            <a:endParaRPr lang="fr-BE"/>
          </a:p>
        </p:txBody>
      </p:sp>
      <p:sp>
        <p:nvSpPr>
          <p:cNvPr id="5" name="Espace réservé du numéro de diapositive 4">
            <a:extLst>
              <a:ext uri="{FF2B5EF4-FFF2-40B4-BE49-F238E27FC236}">
                <a16:creationId xmlns:a16="http://schemas.microsoft.com/office/drawing/2014/main" id="{01C36DD6-5F0E-92F7-C900-61C6862E00E8}"/>
              </a:ext>
            </a:extLst>
          </p:cNvPr>
          <p:cNvSpPr>
            <a:spLocks noGrp="1"/>
          </p:cNvSpPr>
          <p:nvPr>
            <p:ph type="sldNum" sz="quarter" idx="12"/>
          </p:nvPr>
        </p:nvSpPr>
        <p:spPr/>
        <p:txBody>
          <a:bodyPr/>
          <a:lstStyle/>
          <a:p>
            <a:fld id="{404E5C01-E45D-4E06-B430-3242173EE74D}" type="slidenum">
              <a:rPr lang="fr-BE" smtClean="0"/>
              <a:t>‹N°›</a:t>
            </a:fld>
            <a:endParaRPr lang="fr-BE"/>
          </a:p>
        </p:txBody>
      </p:sp>
    </p:spTree>
    <p:extLst>
      <p:ext uri="{BB962C8B-B14F-4D97-AF65-F5344CB8AC3E}">
        <p14:creationId xmlns:p14="http://schemas.microsoft.com/office/powerpoint/2010/main" val="32525518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E581337B-E063-40D7-DED5-62455884CA2F}"/>
              </a:ext>
            </a:extLst>
          </p:cNvPr>
          <p:cNvSpPr>
            <a:spLocks noGrp="1"/>
          </p:cNvSpPr>
          <p:nvPr>
            <p:ph type="dt" sz="half" idx="10"/>
          </p:nvPr>
        </p:nvSpPr>
        <p:spPr/>
        <p:txBody>
          <a:bodyPr/>
          <a:lstStyle/>
          <a:p>
            <a:fld id="{B298C0B3-C12C-4E43-A1ED-A5C2FE9B066E}" type="datetimeFigureOut">
              <a:rPr lang="fr-BE" smtClean="0"/>
              <a:t>27-03-23</a:t>
            </a:fld>
            <a:endParaRPr lang="fr-BE"/>
          </a:p>
        </p:txBody>
      </p:sp>
      <p:sp>
        <p:nvSpPr>
          <p:cNvPr id="3" name="Espace réservé du pied de page 2">
            <a:extLst>
              <a:ext uri="{FF2B5EF4-FFF2-40B4-BE49-F238E27FC236}">
                <a16:creationId xmlns:a16="http://schemas.microsoft.com/office/drawing/2014/main" id="{51F68FB5-80A9-8236-23D6-22677E8F3606}"/>
              </a:ext>
            </a:extLst>
          </p:cNvPr>
          <p:cNvSpPr>
            <a:spLocks noGrp="1"/>
          </p:cNvSpPr>
          <p:nvPr>
            <p:ph type="ftr" sz="quarter" idx="11"/>
          </p:nvPr>
        </p:nvSpPr>
        <p:spPr/>
        <p:txBody>
          <a:bodyPr/>
          <a:lstStyle/>
          <a:p>
            <a:endParaRPr lang="fr-BE"/>
          </a:p>
        </p:txBody>
      </p:sp>
      <p:sp>
        <p:nvSpPr>
          <p:cNvPr id="4" name="Espace réservé du numéro de diapositive 3">
            <a:extLst>
              <a:ext uri="{FF2B5EF4-FFF2-40B4-BE49-F238E27FC236}">
                <a16:creationId xmlns:a16="http://schemas.microsoft.com/office/drawing/2014/main" id="{F41B284A-866A-CDF0-3F6F-3CA25FD2F2BE}"/>
              </a:ext>
            </a:extLst>
          </p:cNvPr>
          <p:cNvSpPr>
            <a:spLocks noGrp="1"/>
          </p:cNvSpPr>
          <p:nvPr>
            <p:ph type="sldNum" sz="quarter" idx="12"/>
          </p:nvPr>
        </p:nvSpPr>
        <p:spPr/>
        <p:txBody>
          <a:bodyPr/>
          <a:lstStyle/>
          <a:p>
            <a:fld id="{404E5C01-E45D-4E06-B430-3242173EE74D}" type="slidenum">
              <a:rPr lang="fr-BE" smtClean="0"/>
              <a:t>‹N°›</a:t>
            </a:fld>
            <a:endParaRPr lang="fr-BE"/>
          </a:p>
        </p:txBody>
      </p:sp>
    </p:spTree>
    <p:extLst>
      <p:ext uri="{BB962C8B-B14F-4D97-AF65-F5344CB8AC3E}">
        <p14:creationId xmlns:p14="http://schemas.microsoft.com/office/powerpoint/2010/main" val="16818269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DE9041-9163-A19D-3F95-9F78E3BC3CC6}"/>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BE"/>
          </a:p>
        </p:txBody>
      </p:sp>
      <p:sp>
        <p:nvSpPr>
          <p:cNvPr id="3" name="Espace réservé du contenu 2">
            <a:extLst>
              <a:ext uri="{FF2B5EF4-FFF2-40B4-BE49-F238E27FC236}">
                <a16:creationId xmlns:a16="http://schemas.microsoft.com/office/drawing/2014/main" id="{CC2D9C75-7548-22F1-EC54-B36D1C1CA7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texte 3">
            <a:extLst>
              <a:ext uri="{FF2B5EF4-FFF2-40B4-BE49-F238E27FC236}">
                <a16:creationId xmlns:a16="http://schemas.microsoft.com/office/drawing/2014/main" id="{91D82322-D4B4-1B07-11A0-9E523CAF1F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19887A4C-6D04-B547-C123-4C10BDD2F01D}"/>
              </a:ext>
            </a:extLst>
          </p:cNvPr>
          <p:cNvSpPr>
            <a:spLocks noGrp="1"/>
          </p:cNvSpPr>
          <p:nvPr>
            <p:ph type="dt" sz="half" idx="10"/>
          </p:nvPr>
        </p:nvSpPr>
        <p:spPr/>
        <p:txBody>
          <a:bodyPr/>
          <a:lstStyle/>
          <a:p>
            <a:fld id="{B298C0B3-C12C-4E43-A1ED-A5C2FE9B066E}" type="datetimeFigureOut">
              <a:rPr lang="fr-BE" smtClean="0"/>
              <a:t>27-03-23</a:t>
            </a:fld>
            <a:endParaRPr lang="fr-BE"/>
          </a:p>
        </p:txBody>
      </p:sp>
      <p:sp>
        <p:nvSpPr>
          <p:cNvPr id="6" name="Espace réservé du pied de page 5">
            <a:extLst>
              <a:ext uri="{FF2B5EF4-FFF2-40B4-BE49-F238E27FC236}">
                <a16:creationId xmlns:a16="http://schemas.microsoft.com/office/drawing/2014/main" id="{742777A2-6CDA-1D65-F2CE-4F22E7F54369}"/>
              </a:ext>
            </a:extLst>
          </p:cNvPr>
          <p:cNvSpPr>
            <a:spLocks noGrp="1"/>
          </p:cNvSpPr>
          <p:nvPr>
            <p:ph type="ftr" sz="quarter" idx="11"/>
          </p:nvPr>
        </p:nvSpPr>
        <p:spPr/>
        <p:txBody>
          <a:bodyPr/>
          <a:lstStyle/>
          <a:p>
            <a:endParaRPr lang="fr-BE"/>
          </a:p>
        </p:txBody>
      </p:sp>
      <p:sp>
        <p:nvSpPr>
          <p:cNvPr id="7" name="Espace réservé du numéro de diapositive 6">
            <a:extLst>
              <a:ext uri="{FF2B5EF4-FFF2-40B4-BE49-F238E27FC236}">
                <a16:creationId xmlns:a16="http://schemas.microsoft.com/office/drawing/2014/main" id="{1A26B220-272F-8422-147B-70717471FC29}"/>
              </a:ext>
            </a:extLst>
          </p:cNvPr>
          <p:cNvSpPr>
            <a:spLocks noGrp="1"/>
          </p:cNvSpPr>
          <p:nvPr>
            <p:ph type="sldNum" sz="quarter" idx="12"/>
          </p:nvPr>
        </p:nvSpPr>
        <p:spPr/>
        <p:txBody>
          <a:bodyPr/>
          <a:lstStyle/>
          <a:p>
            <a:fld id="{404E5C01-E45D-4E06-B430-3242173EE74D}" type="slidenum">
              <a:rPr lang="fr-BE" smtClean="0"/>
              <a:t>‹N°›</a:t>
            </a:fld>
            <a:endParaRPr lang="fr-BE"/>
          </a:p>
        </p:txBody>
      </p:sp>
    </p:spTree>
    <p:extLst>
      <p:ext uri="{BB962C8B-B14F-4D97-AF65-F5344CB8AC3E}">
        <p14:creationId xmlns:p14="http://schemas.microsoft.com/office/powerpoint/2010/main" val="6876572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A20880-57DE-C753-75FC-21A38491C732}"/>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BE"/>
          </a:p>
        </p:txBody>
      </p:sp>
      <p:sp>
        <p:nvSpPr>
          <p:cNvPr id="3" name="Espace réservé pour une image  2">
            <a:extLst>
              <a:ext uri="{FF2B5EF4-FFF2-40B4-BE49-F238E27FC236}">
                <a16:creationId xmlns:a16="http://schemas.microsoft.com/office/drawing/2014/main" id="{1883BC70-C9BF-CCDB-AEC5-7C9505674B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a:extLst>
              <a:ext uri="{FF2B5EF4-FFF2-40B4-BE49-F238E27FC236}">
                <a16:creationId xmlns:a16="http://schemas.microsoft.com/office/drawing/2014/main" id="{C9324ADC-E5B3-C1F1-2892-A4F96BFF02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91DA9BEC-11CC-55DD-0B6E-DE9C980F7555}"/>
              </a:ext>
            </a:extLst>
          </p:cNvPr>
          <p:cNvSpPr>
            <a:spLocks noGrp="1"/>
          </p:cNvSpPr>
          <p:nvPr>
            <p:ph type="dt" sz="half" idx="10"/>
          </p:nvPr>
        </p:nvSpPr>
        <p:spPr/>
        <p:txBody>
          <a:bodyPr/>
          <a:lstStyle/>
          <a:p>
            <a:fld id="{B298C0B3-C12C-4E43-A1ED-A5C2FE9B066E}" type="datetimeFigureOut">
              <a:rPr lang="fr-BE" smtClean="0"/>
              <a:t>27-03-23</a:t>
            </a:fld>
            <a:endParaRPr lang="fr-BE"/>
          </a:p>
        </p:txBody>
      </p:sp>
      <p:sp>
        <p:nvSpPr>
          <p:cNvPr id="6" name="Espace réservé du pied de page 5">
            <a:extLst>
              <a:ext uri="{FF2B5EF4-FFF2-40B4-BE49-F238E27FC236}">
                <a16:creationId xmlns:a16="http://schemas.microsoft.com/office/drawing/2014/main" id="{9CE23441-2B40-7DD7-74E4-D5045B6B38E4}"/>
              </a:ext>
            </a:extLst>
          </p:cNvPr>
          <p:cNvSpPr>
            <a:spLocks noGrp="1"/>
          </p:cNvSpPr>
          <p:nvPr>
            <p:ph type="ftr" sz="quarter" idx="11"/>
          </p:nvPr>
        </p:nvSpPr>
        <p:spPr/>
        <p:txBody>
          <a:bodyPr/>
          <a:lstStyle/>
          <a:p>
            <a:endParaRPr lang="fr-BE"/>
          </a:p>
        </p:txBody>
      </p:sp>
      <p:sp>
        <p:nvSpPr>
          <p:cNvPr id="7" name="Espace réservé du numéro de diapositive 6">
            <a:extLst>
              <a:ext uri="{FF2B5EF4-FFF2-40B4-BE49-F238E27FC236}">
                <a16:creationId xmlns:a16="http://schemas.microsoft.com/office/drawing/2014/main" id="{C17707A4-763B-8694-4D36-FAD99F56589E}"/>
              </a:ext>
            </a:extLst>
          </p:cNvPr>
          <p:cNvSpPr>
            <a:spLocks noGrp="1"/>
          </p:cNvSpPr>
          <p:nvPr>
            <p:ph type="sldNum" sz="quarter" idx="12"/>
          </p:nvPr>
        </p:nvSpPr>
        <p:spPr/>
        <p:txBody>
          <a:bodyPr/>
          <a:lstStyle/>
          <a:p>
            <a:fld id="{404E5C01-E45D-4E06-B430-3242173EE74D}" type="slidenum">
              <a:rPr lang="fr-BE" smtClean="0"/>
              <a:t>‹N°›</a:t>
            </a:fld>
            <a:endParaRPr lang="fr-BE"/>
          </a:p>
        </p:txBody>
      </p:sp>
    </p:spTree>
    <p:extLst>
      <p:ext uri="{BB962C8B-B14F-4D97-AF65-F5344CB8AC3E}">
        <p14:creationId xmlns:p14="http://schemas.microsoft.com/office/powerpoint/2010/main" val="3145335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9AD4792-5216-1B7C-5D34-37C7344BEB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BE"/>
          </a:p>
        </p:txBody>
      </p:sp>
      <p:sp>
        <p:nvSpPr>
          <p:cNvPr id="3" name="Espace réservé du texte 2">
            <a:extLst>
              <a:ext uri="{FF2B5EF4-FFF2-40B4-BE49-F238E27FC236}">
                <a16:creationId xmlns:a16="http://schemas.microsoft.com/office/drawing/2014/main" id="{4984FC18-7E09-77F2-73DB-04C110377D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6B3FF635-7EB1-223B-6274-40200EF9E21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98C0B3-C12C-4E43-A1ED-A5C2FE9B066E}" type="datetimeFigureOut">
              <a:rPr lang="fr-BE" smtClean="0"/>
              <a:t>27-03-23</a:t>
            </a:fld>
            <a:endParaRPr lang="fr-BE"/>
          </a:p>
        </p:txBody>
      </p:sp>
      <p:sp>
        <p:nvSpPr>
          <p:cNvPr id="5" name="Espace réservé du pied de page 4">
            <a:extLst>
              <a:ext uri="{FF2B5EF4-FFF2-40B4-BE49-F238E27FC236}">
                <a16:creationId xmlns:a16="http://schemas.microsoft.com/office/drawing/2014/main" id="{73607B7C-BB5B-0CCF-D19F-78FC4D6F64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p>
        </p:txBody>
      </p:sp>
      <p:sp>
        <p:nvSpPr>
          <p:cNvPr id="6" name="Espace réservé du numéro de diapositive 5">
            <a:extLst>
              <a:ext uri="{FF2B5EF4-FFF2-40B4-BE49-F238E27FC236}">
                <a16:creationId xmlns:a16="http://schemas.microsoft.com/office/drawing/2014/main" id="{E5884037-620B-5DE9-F8EE-6A9BA91E15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4E5C01-E45D-4E06-B430-3242173EE74D}" type="slidenum">
              <a:rPr lang="fr-BE" smtClean="0"/>
              <a:t>‹N°›</a:t>
            </a:fld>
            <a:endParaRPr lang="fr-BE"/>
          </a:p>
        </p:txBody>
      </p:sp>
    </p:spTree>
    <p:extLst>
      <p:ext uri="{BB962C8B-B14F-4D97-AF65-F5344CB8AC3E}">
        <p14:creationId xmlns:p14="http://schemas.microsoft.com/office/powerpoint/2010/main" val="39395559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6">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8">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10">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12">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14">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E0FB7D1B-619D-F99E-F421-78E22BDEDFD8}"/>
              </a:ext>
            </a:extLst>
          </p:cNvPr>
          <p:cNvSpPr>
            <a:spLocks noGrp="1"/>
          </p:cNvSpPr>
          <p:nvPr>
            <p:ph type="ctrTitle"/>
          </p:nvPr>
        </p:nvSpPr>
        <p:spPr>
          <a:xfrm>
            <a:off x="1386865" y="818983"/>
            <a:ext cx="6871310" cy="3362491"/>
          </a:xfrm>
        </p:spPr>
        <p:txBody>
          <a:bodyPr>
            <a:normAutofit/>
          </a:bodyPr>
          <a:lstStyle/>
          <a:p>
            <a:r>
              <a:rPr lang="fr-FR" sz="9600" b="1" dirty="0">
                <a:solidFill>
                  <a:srgbClr val="FFFFFF"/>
                </a:solidFill>
                <a:latin typeface="+mn-lt"/>
              </a:rPr>
              <a:t>L’eau à Libin</a:t>
            </a:r>
            <a:br>
              <a:rPr lang="fr-FR" sz="4800" dirty="0">
                <a:solidFill>
                  <a:srgbClr val="FFFFFF"/>
                </a:solidFill>
              </a:rPr>
            </a:br>
            <a:endParaRPr lang="fr-BE" sz="4800" dirty="0">
              <a:solidFill>
                <a:srgbClr val="FFFFFF"/>
              </a:solidFill>
            </a:endParaRPr>
          </a:p>
        </p:txBody>
      </p:sp>
      <p:sp>
        <p:nvSpPr>
          <p:cNvPr id="34" name="Rectangle 16">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18">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a:extLst>
              <a:ext uri="{FF2B5EF4-FFF2-40B4-BE49-F238E27FC236}">
                <a16:creationId xmlns:a16="http://schemas.microsoft.com/office/drawing/2014/main" id="{BC950C01-02F6-8748-0853-C849553A9A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25025" y="3784777"/>
            <a:ext cx="1883611" cy="2285936"/>
          </a:xfrm>
          <a:prstGeom prst="rect">
            <a:avLst/>
          </a:prstGeom>
        </p:spPr>
      </p:pic>
    </p:spTree>
    <p:extLst>
      <p:ext uri="{BB962C8B-B14F-4D97-AF65-F5344CB8AC3E}">
        <p14:creationId xmlns:p14="http://schemas.microsoft.com/office/powerpoint/2010/main" val="643385649"/>
      </p:ext>
    </p:extLst>
  </p:cSld>
  <p:clrMapOvr>
    <a:masterClrMapping/>
  </p:clrMapOvr>
  <p:transition spd="slow">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a:extLst>
              <a:ext uri="{FF2B5EF4-FFF2-40B4-BE49-F238E27FC236}">
                <a16:creationId xmlns:a16="http://schemas.microsoft.com/office/drawing/2014/main" id="{BE079F22-0D32-75A6-A05F-174621190293}"/>
              </a:ext>
            </a:extLst>
          </p:cNvPr>
          <p:cNvPicPr>
            <a:picLocks noChangeAspect="1"/>
          </p:cNvPicPr>
          <p:nvPr/>
        </p:nvPicPr>
        <p:blipFill rotWithShape="1">
          <a:blip r:embed="rId2"/>
          <a:srcRect l="15870" t="9091" r="23229"/>
          <a:stretch/>
        </p:blipFill>
        <p:spPr>
          <a:xfrm>
            <a:off x="3523488" y="-36566"/>
            <a:ext cx="8668512" cy="6857990"/>
          </a:xfrm>
          <a:prstGeom prst="rect">
            <a:avLst/>
          </a:prstGeom>
        </p:spPr>
      </p:pic>
      <p:sp>
        <p:nvSpPr>
          <p:cNvPr id="11" name="Rectangle 10">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E6E5C4C7-F1C3-6998-33E0-BD711AE2BC3C}"/>
              </a:ext>
            </a:extLst>
          </p:cNvPr>
          <p:cNvSpPr>
            <a:spLocks noGrp="1"/>
          </p:cNvSpPr>
          <p:nvPr>
            <p:ph type="ctrTitle"/>
          </p:nvPr>
        </p:nvSpPr>
        <p:spPr>
          <a:xfrm>
            <a:off x="316056" y="1689708"/>
            <a:ext cx="5151294" cy="2681264"/>
          </a:xfrm>
        </p:spPr>
        <p:txBody>
          <a:bodyPr anchor="b">
            <a:noAutofit/>
          </a:bodyPr>
          <a:lstStyle/>
          <a:p>
            <a:r>
              <a:rPr lang="fr-FR" sz="5400" b="1" dirty="0">
                <a:solidFill>
                  <a:srgbClr val="0070C0"/>
                </a:solidFill>
              </a:rPr>
              <a:t>Qualité </a:t>
            </a:r>
            <a:br>
              <a:rPr lang="fr-FR" sz="5400" b="1" dirty="0">
                <a:solidFill>
                  <a:srgbClr val="0070C0"/>
                </a:solidFill>
              </a:rPr>
            </a:br>
            <a:r>
              <a:rPr lang="fr-FR" sz="5400" b="1" dirty="0">
                <a:solidFill>
                  <a:srgbClr val="0070C0"/>
                </a:solidFill>
              </a:rPr>
              <a:t>de l’eau</a:t>
            </a:r>
            <a:br>
              <a:rPr lang="fr-BE" sz="5400" dirty="0"/>
            </a:br>
            <a:endParaRPr lang="fr-BE" sz="5400" dirty="0"/>
          </a:p>
        </p:txBody>
      </p:sp>
      <p:pic>
        <p:nvPicPr>
          <p:cNvPr id="5" name="Image 4">
            <a:extLst>
              <a:ext uri="{FF2B5EF4-FFF2-40B4-BE49-F238E27FC236}">
                <a16:creationId xmlns:a16="http://schemas.microsoft.com/office/drawing/2014/main" id="{5B59250F-BE1A-590F-C24E-69950644AB65}"/>
              </a:ext>
            </a:extLst>
          </p:cNvPr>
          <p:cNvPicPr>
            <a:picLocks noChangeAspect="1"/>
          </p:cNvPicPr>
          <p:nvPr/>
        </p:nvPicPr>
        <p:blipFill>
          <a:blip r:embed="rId3"/>
          <a:stretch>
            <a:fillRect/>
          </a:stretch>
        </p:blipFill>
        <p:spPr>
          <a:xfrm>
            <a:off x="1185117" y="4785631"/>
            <a:ext cx="1432684" cy="1731414"/>
          </a:xfrm>
          <a:prstGeom prst="rect">
            <a:avLst/>
          </a:prstGeom>
        </p:spPr>
      </p:pic>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4723642"/>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a:extLst>
              <a:ext uri="{FF2B5EF4-FFF2-40B4-BE49-F238E27FC236}">
                <a16:creationId xmlns:a16="http://schemas.microsoft.com/office/drawing/2014/main" id="{4FEFEA0C-F160-161D-0B7D-D2C7DDE45428}"/>
              </a:ext>
            </a:extLst>
          </p:cNvPr>
          <p:cNvPicPr>
            <a:picLocks noChangeAspect="1"/>
          </p:cNvPicPr>
          <p:nvPr/>
        </p:nvPicPr>
        <p:blipFill rotWithShape="1">
          <a:blip r:embed="rId2"/>
          <a:srcRect t="9091" r="13818"/>
          <a:stretch/>
        </p:blipFill>
        <p:spPr>
          <a:xfrm>
            <a:off x="5657850" y="723138"/>
            <a:ext cx="6534149" cy="5488080"/>
          </a:xfrm>
          <a:prstGeom prst="rect">
            <a:avLst/>
          </a:prstGeom>
        </p:spPr>
      </p:pic>
      <p:sp>
        <p:nvSpPr>
          <p:cNvPr id="12" name="Rectangle 11">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ous-titre 2">
            <a:extLst>
              <a:ext uri="{FF2B5EF4-FFF2-40B4-BE49-F238E27FC236}">
                <a16:creationId xmlns:a16="http://schemas.microsoft.com/office/drawing/2014/main" id="{94130F1B-66B1-A97F-3F25-7137581AE417}"/>
              </a:ext>
            </a:extLst>
          </p:cNvPr>
          <p:cNvSpPr>
            <a:spLocks noGrp="1"/>
          </p:cNvSpPr>
          <p:nvPr>
            <p:ph type="subTitle" idx="1"/>
          </p:nvPr>
        </p:nvSpPr>
        <p:spPr>
          <a:xfrm>
            <a:off x="477980" y="771988"/>
            <a:ext cx="5054602" cy="5693467"/>
          </a:xfrm>
        </p:spPr>
        <p:txBody>
          <a:bodyPr>
            <a:normAutofit fontScale="92500" lnSpcReduction="20000"/>
          </a:bodyPr>
          <a:lstStyle/>
          <a:p>
            <a:pPr algn="l">
              <a:spcBef>
                <a:spcPts val="1200"/>
              </a:spcBef>
              <a:spcAft>
                <a:spcPts val="800"/>
              </a:spcAft>
            </a:pPr>
            <a:endParaRPr lang="fr-BE" sz="2200" dirty="0">
              <a:effectLst/>
              <a:latin typeface="Calibri" panose="020F0502020204030204" pitchFamily="34" charset="0"/>
              <a:ea typeface="Calibri" panose="020F0502020204030204" pitchFamily="34" charset="0"/>
              <a:cs typeface="Calibri" panose="020F0502020204030204" pitchFamily="34" charset="0"/>
            </a:endParaRPr>
          </a:p>
          <a:p>
            <a:pPr algn="l">
              <a:spcBef>
                <a:spcPts val="1200"/>
              </a:spcBef>
              <a:spcAft>
                <a:spcPts val="800"/>
              </a:spcAft>
            </a:pPr>
            <a:r>
              <a:rPr lang="fr-BE" sz="2200" dirty="0">
                <a:effectLst/>
                <a:latin typeface="Calibri" panose="020F0502020204030204" pitchFamily="34" charset="0"/>
                <a:ea typeface="Calibri" panose="020F0502020204030204" pitchFamily="34" charset="0"/>
                <a:cs typeface="Calibri" panose="020F0502020204030204" pitchFamily="34" charset="0"/>
              </a:rPr>
              <a:t>Pour pouvoir être distribuée, l’eau doit être salubre et propre. Des paramètres microbiologiques et chimiques bien déterminés sont contrôlés régulièrement. Pour ce faire, des échantillons d’eau sont prélevés au robinet de consommateurs choisis au hasard en différents endroits de la commune pour ensuite être analysés.</a:t>
            </a:r>
            <a:endParaRPr lang="fr-BE" sz="2200" dirty="0">
              <a:effectLst/>
              <a:latin typeface="Calibri" panose="020F0502020204030204" pitchFamily="34" charset="0"/>
              <a:ea typeface="Calibri" panose="020F0502020204030204" pitchFamily="34" charset="0"/>
              <a:cs typeface="Times New Roman" panose="02020603050405020304" pitchFamily="18" charset="0"/>
            </a:endParaRPr>
          </a:p>
          <a:p>
            <a:pPr algn="l">
              <a:spcBef>
                <a:spcPts val="600"/>
              </a:spcBef>
              <a:spcAft>
                <a:spcPts val="800"/>
              </a:spcAft>
            </a:pPr>
            <a:r>
              <a:rPr lang="fr-BE" sz="2200" dirty="0">
                <a:effectLst/>
                <a:latin typeface="Calibri" panose="020F0502020204030204" pitchFamily="34" charset="0"/>
                <a:ea typeface="Calibri" panose="020F0502020204030204" pitchFamily="34" charset="0"/>
                <a:cs typeface="Calibri" panose="020F0502020204030204" pitchFamily="34" charset="0"/>
              </a:rPr>
              <a:t>La législation étant très rigoureuse en matière d’eau potable, des contrôles sont réalisés tout au long de l’année. Ainsi, 12 contrôles de routine reprenant 20 paramètres, 12 contrôles bactériologiques supplémentaires et 1 contrôle complet reprenant une centaine de paramètres sont effectués chaque année </a:t>
            </a:r>
            <a:r>
              <a:rPr lang="fr-BE" sz="2200">
                <a:effectLst/>
                <a:latin typeface="Calibri" panose="020F0502020204030204" pitchFamily="34" charset="0"/>
                <a:ea typeface="Calibri" panose="020F0502020204030204" pitchFamily="34" charset="0"/>
                <a:cs typeface="Calibri" panose="020F0502020204030204" pitchFamily="34" charset="0"/>
              </a:rPr>
              <a:t>dans notre </a:t>
            </a:r>
            <a:r>
              <a:rPr lang="fr-BE" sz="2200" dirty="0">
                <a:effectLst/>
                <a:latin typeface="Calibri" panose="020F0502020204030204" pitchFamily="34" charset="0"/>
                <a:ea typeface="Calibri" panose="020F0502020204030204" pitchFamily="34" charset="0"/>
                <a:cs typeface="Calibri" panose="020F0502020204030204" pitchFamily="34" charset="0"/>
              </a:rPr>
              <a:t>zone de distribution.</a:t>
            </a:r>
            <a:endParaRPr lang="fr-BE" sz="2200" dirty="0">
              <a:effectLst/>
              <a:latin typeface="Calibri" panose="020F0502020204030204" pitchFamily="34" charset="0"/>
              <a:ea typeface="Calibri" panose="020F0502020204030204" pitchFamily="34" charset="0"/>
              <a:cs typeface="Times New Roman" panose="02020603050405020304" pitchFamily="18" charset="0"/>
            </a:endParaRPr>
          </a:p>
          <a:p>
            <a:pPr algn="l">
              <a:spcBef>
                <a:spcPts val="600"/>
              </a:spcBef>
              <a:spcAft>
                <a:spcPts val="800"/>
              </a:spcAft>
            </a:pPr>
            <a:r>
              <a:rPr lang="fr-BE" sz="2200" dirty="0">
                <a:effectLst/>
                <a:latin typeface="Calibri" panose="020F0502020204030204" pitchFamily="34" charset="0"/>
                <a:ea typeface="Calibri" panose="020F0502020204030204" pitchFamily="34" charset="0"/>
                <a:cs typeface="Calibri" panose="020F0502020204030204" pitchFamily="34" charset="0"/>
              </a:rPr>
              <a:t>Les prélèvements et les analyses ont été effectués cette année par le laboratoire </a:t>
            </a:r>
            <a:r>
              <a:rPr lang="fr-BE" sz="2200" b="1" dirty="0" err="1">
                <a:effectLst/>
                <a:latin typeface="Calibri" panose="020F0502020204030204" pitchFamily="34" charset="0"/>
                <a:ea typeface="Calibri" panose="020F0502020204030204" pitchFamily="34" charset="0"/>
                <a:cs typeface="Calibri" panose="020F0502020204030204" pitchFamily="34" charset="0"/>
              </a:rPr>
              <a:t>Lareco</a:t>
            </a:r>
            <a:r>
              <a:rPr lang="fr-BE" sz="2200" dirty="0">
                <a:effectLst/>
                <a:latin typeface="Calibri" panose="020F0502020204030204" pitchFamily="34" charset="0"/>
                <a:ea typeface="Calibri" panose="020F0502020204030204" pitchFamily="34" charset="0"/>
                <a:cs typeface="Calibri" panose="020F0502020204030204" pitchFamily="34" charset="0"/>
              </a:rPr>
              <a:t>.</a:t>
            </a:r>
          </a:p>
          <a:p>
            <a:pPr algn="l">
              <a:spcBef>
                <a:spcPts val="600"/>
              </a:spcBef>
              <a:spcAft>
                <a:spcPts val="800"/>
              </a:spcAft>
            </a:pPr>
            <a:r>
              <a:rPr lang="fr-BE" sz="2200" dirty="0">
                <a:latin typeface="Calibri" panose="020F0502020204030204" pitchFamily="34" charset="0"/>
                <a:ea typeface="Calibri" panose="020F0502020204030204" pitchFamily="34" charset="0"/>
                <a:cs typeface="Calibri" panose="020F0502020204030204" pitchFamily="34" charset="0"/>
              </a:rPr>
              <a:t>En pages suivantes un exemple de résultat d’analyse.</a:t>
            </a:r>
            <a:endParaRPr lang="fr-BE" sz="2200" dirty="0">
              <a:effectLst/>
              <a:latin typeface="Calibri" panose="020F0502020204030204" pitchFamily="34" charset="0"/>
              <a:ea typeface="Calibri" panose="020F0502020204030204" pitchFamily="34" charset="0"/>
              <a:cs typeface="Times New Roman" panose="02020603050405020304" pitchFamily="18" charset="0"/>
            </a:endParaRPr>
          </a:p>
          <a:p>
            <a:pPr algn="l"/>
            <a:endParaRPr lang="fr-BE" sz="500" dirty="0"/>
          </a:p>
        </p:txBody>
      </p:sp>
      <p:sp>
        <p:nvSpPr>
          <p:cNvPr id="19"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36288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Shape 22">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1" name="Isosceles Triangle 30">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 6">
            <a:extLst>
              <a:ext uri="{FF2B5EF4-FFF2-40B4-BE49-F238E27FC236}">
                <a16:creationId xmlns:a16="http://schemas.microsoft.com/office/drawing/2014/main" id="{6092507C-9589-902A-BC88-99F3A313E0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4325" y="805215"/>
            <a:ext cx="8827390" cy="3133723"/>
          </a:xfrm>
          <a:prstGeom prst="rect">
            <a:avLst/>
          </a:prstGeom>
          <a:ln>
            <a:noFill/>
          </a:ln>
        </p:spPr>
      </p:pic>
      <p:sp>
        <p:nvSpPr>
          <p:cNvPr id="33" name="Isosceles Triangle 32">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 1" descr="Une image contenant texte&#10;&#10;Description générée automatiquement">
            <a:extLst>
              <a:ext uri="{FF2B5EF4-FFF2-40B4-BE49-F238E27FC236}">
                <a16:creationId xmlns:a16="http://schemas.microsoft.com/office/drawing/2014/main" id="{EBC932C7-C237-11D8-344B-EA20F98797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4325" y="4079227"/>
            <a:ext cx="10228404" cy="2125408"/>
          </a:xfrm>
          <a:prstGeom prst="rect">
            <a:avLst/>
          </a:prstGeom>
          <a:ln>
            <a:noFill/>
          </a:ln>
        </p:spPr>
      </p:pic>
    </p:spTree>
    <p:extLst>
      <p:ext uri="{BB962C8B-B14F-4D97-AF65-F5344CB8AC3E}">
        <p14:creationId xmlns:p14="http://schemas.microsoft.com/office/powerpoint/2010/main" val="14962402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Isosceles Triangle 2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 2" descr="Une image contenant table&#10;&#10;Description générée automatiquement">
            <a:extLst>
              <a:ext uri="{FF2B5EF4-FFF2-40B4-BE49-F238E27FC236}">
                <a16:creationId xmlns:a16="http://schemas.microsoft.com/office/drawing/2014/main" id="{1A9AD38B-AB1C-FC0F-3CFF-6B9D3C20FE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467" y="1066458"/>
            <a:ext cx="10905066" cy="2399114"/>
          </a:xfrm>
          <a:prstGeom prst="rect">
            <a:avLst/>
          </a:prstGeom>
          <a:ln>
            <a:noFill/>
          </a:ln>
        </p:spPr>
      </p:pic>
      <p:sp>
        <p:nvSpPr>
          <p:cNvPr id="31" name="Isosceles Triangle 3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 1">
            <a:extLst>
              <a:ext uri="{FF2B5EF4-FFF2-40B4-BE49-F238E27FC236}">
                <a16:creationId xmlns:a16="http://schemas.microsoft.com/office/drawing/2014/main" id="{8A314A5E-C429-D7FC-5E22-8C139D57CE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980" y="3716387"/>
            <a:ext cx="10713324" cy="2356931"/>
          </a:xfrm>
          <a:prstGeom prst="rect">
            <a:avLst/>
          </a:prstGeom>
          <a:ln>
            <a:noFill/>
          </a:ln>
        </p:spPr>
      </p:pic>
    </p:spTree>
    <p:extLst>
      <p:ext uri="{BB962C8B-B14F-4D97-AF65-F5344CB8AC3E}">
        <p14:creationId xmlns:p14="http://schemas.microsoft.com/office/powerpoint/2010/main" val="172995169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a:extLst>
              <a:ext uri="{FF2B5EF4-FFF2-40B4-BE49-F238E27FC236}">
                <a16:creationId xmlns:a16="http://schemas.microsoft.com/office/drawing/2014/main" id="{BE079F22-0D32-75A6-A05F-174621190293}"/>
              </a:ext>
            </a:extLst>
          </p:cNvPr>
          <p:cNvPicPr>
            <a:picLocks noChangeAspect="1"/>
          </p:cNvPicPr>
          <p:nvPr/>
        </p:nvPicPr>
        <p:blipFill rotWithShape="1">
          <a:blip r:embed="rId2"/>
          <a:srcRect l="15870" t="9091" r="23229"/>
          <a:stretch/>
        </p:blipFill>
        <p:spPr>
          <a:xfrm>
            <a:off x="3523488" y="-141341"/>
            <a:ext cx="8668512" cy="6857990"/>
          </a:xfrm>
          <a:prstGeom prst="rect">
            <a:avLst/>
          </a:prstGeom>
        </p:spPr>
      </p:pic>
      <p:sp>
        <p:nvSpPr>
          <p:cNvPr id="11" name="Rectangle 10">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E6E5C4C7-F1C3-6998-33E0-BD711AE2BC3C}"/>
              </a:ext>
            </a:extLst>
          </p:cNvPr>
          <p:cNvSpPr>
            <a:spLocks noGrp="1"/>
          </p:cNvSpPr>
          <p:nvPr>
            <p:ph type="ctrTitle"/>
          </p:nvPr>
        </p:nvSpPr>
        <p:spPr>
          <a:xfrm>
            <a:off x="316056" y="1689708"/>
            <a:ext cx="5151294" cy="2681264"/>
          </a:xfrm>
        </p:spPr>
        <p:txBody>
          <a:bodyPr anchor="b">
            <a:noAutofit/>
          </a:bodyPr>
          <a:lstStyle/>
          <a:p>
            <a:r>
              <a:rPr lang="fr-FR" sz="5400" b="1" dirty="0">
                <a:solidFill>
                  <a:srgbClr val="0070C0"/>
                </a:solidFill>
              </a:rPr>
              <a:t>L’eau </a:t>
            </a:r>
            <a:br>
              <a:rPr lang="fr-FR" sz="5400" b="1" dirty="0">
                <a:solidFill>
                  <a:srgbClr val="0070C0"/>
                </a:solidFill>
              </a:rPr>
            </a:br>
            <a:r>
              <a:rPr lang="fr-FR" sz="5400" b="1" dirty="0">
                <a:solidFill>
                  <a:srgbClr val="0070C0"/>
                </a:solidFill>
              </a:rPr>
              <a:t>en chiffres</a:t>
            </a:r>
            <a:br>
              <a:rPr lang="fr-FR" sz="5400" b="1" dirty="0">
                <a:solidFill>
                  <a:srgbClr val="0070C0"/>
                </a:solidFill>
              </a:rPr>
            </a:br>
            <a:endParaRPr lang="fr-BE" sz="5400" dirty="0"/>
          </a:p>
        </p:txBody>
      </p:sp>
      <p:pic>
        <p:nvPicPr>
          <p:cNvPr id="5" name="Image 4">
            <a:extLst>
              <a:ext uri="{FF2B5EF4-FFF2-40B4-BE49-F238E27FC236}">
                <a16:creationId xmlns:a16="http://schemas.microsoft.com/office/drawing/2014/main" id="{5B59250F-BE1A-590F-C24E-69950644AB65}"/>
              </a:ext>
            </a:extLst>
          </p:cNvPr>
          <p:cNvPicPr>
            <a:picLocks noChangeAspect="1"/>
          </p:cNvPicPr>
          <p:nvPr/>
        </p:nvPicPr>
        <p:blipFill>
          <a:blip r:embed="rId3"/>
          <a:stretch>
            <a:fillRect/>
          </a:stretch>
        </p:blipFill>
        <p:spPr>
          <a:xfrm>
            <a:off x="1185117" y="4785631"/>
            <a:ext cx="1432684" cy="1731414"/>
          </a:xfrm>
          <a:prstGeom prst="rect">
            <a:avLst/>
          </a:prstGeom>
        </p:spPr>
      </p:pic>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3617668"/>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85D3981-9204-9AB2-E50B-73F59E3F62B3}"/>
              </a:ext>
            </a:extLst>
          </p:cNvPr>
          <p:cNvSpPr>
            <a:spLocks noGrp="1"/>
          </p:cNvSpPr>
          <p:nvPr>
            <p:ph type="title"/>
          </p:nvPr>
        </p:nvSpPr>
        <p:spPr/>
        <p:txBody>
          <a:bodyPr>
            <a:normAutofit/>
          </a:bodyPr>
          <a:lstStyle/>
          <a:p>
            <a:pPr algn="ctr"/>
            <a:r>
              <a:rPr lang="fr-BE" sz="2400" b="1" u="sng" dirty="0">
                <a:latin typeface="+mn-lt"/>
              </a:rPr>
              <a:t>Le coût-vérité </a:t>
            </a:r>
            <a:r>
              <a:rPr lang="fr-BE" sz="2000" dirty="0">
                <a:latin typeface="+mn-lt"/>
              </a:rPr>
              <a:t>(imposé aux communes par une Directive européenne)</a:t>
            </a:r>
          </a:p>
        </p:txBody>
      </p:sp>
      <p:sp>
        <p:nvSpPr>
          <p:cNvPr id="3" name="Espace réservé du contenu 2">
            <a:extLst>
              <a:ext uri="{FF2B5EF4-FFF2-40B4-BE49-F238E27FC236}">
                <a16:creationId xmlns:a16="http://schemas.microsoft.com/office/drawing/2014/main" id="{12D74944-6392-1BA8-1757-4B6DCF8DE6DE}"/>
              </a:ext>
            </a:extLst>
          </p:cNvPr>
          <p:cNvSpPr>
            <a:spLocks noGrp="1"/>
          </p:cNvSpPr>
          <p:nvPr>
            <p:ph sz="half" idx="1"/>
          </p:nvPr>
        </p:nvSpPr>
        <p:spPr>
          <a:xfrm>
            <a:off x="685800" y="1395414"/>
            <a:ext cx="10820399" cy="4262436"/>
          </a:xfrm>
        </p:spPr>
        <p:txBody>
          <a:bodyPr>
            <a:normAutofit fontScale="25000" lnSpcReduction="20000"/>
          </a:bodyPr>
          <a:lstStyle/>
          <a:p>
            <a:pPr marL="342900" lvl="0" indent="-342900">
              <a:lnSpc>
                <a:spcPct val="107000"/>
              </a:lnSpc>
              <a:spcAft>
                <a:spcPts val="800"/>
              </a:spcAft>
              <a:buSzPts val="1000"/>
              <a:buFont typeface="Symbol" panose="05050102010706020507" pitchFamily="18" charset="2"/>
              <a:buChar char=""/>
              <a:tabLst>
                <a:tab pos="457200" algn="l"/>
              </a:tabLst>
            </a:pPr>
            <a:r>
              <a:rPr lang="fr-BE" sz="8000" b="1" kern="0" dirty="0">
                <a:effectLst/>
                <a:latin typeface="Calibri" panose="020F0502020204030204" pitchFamily="34" charset="0"/>
                <a:ea typeface="Times New Roman" panose="02020603050405020304" pitchFamily="18" charset="0"/>
                <a:cs typeface="Calibri" panose="020F0502020204030204" pitchFamily="34" charset="0"/>
              </a:rPr>
              <a:t>le coût de distribution de l’eau :</a:t>
            </a:r>
            <a:r>
              <a:rPr lang="fr-BE" sz="8000" kern="0" dirty="0">
                <a:effectLst/>
                <a:latin typeface="Calibri" panose="020F0502020204030204" pitchFamily="34" charset="0"/>
                <a:ea typeface="Times New Roman" panose="02020603050405020304" pitchFamily="18" charset="0"/>
                <a:cs typeface="Calibri" panose="020F0502020204030204" pitchFamily="34" charset="0"/>
              </a:rPr>
              <a:t> il s’agit du prix que vous payez par m³ pour que l’eau arrive à votre robinet: renouvellement et maintien des canalisations, analyses et traitement de l’eau, entretien des châteaux d’eau et zones de captage,…. </a:t>
            </a:r>
            <a:endParaRPr lang="fr-BE" sz="80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fr-BE" sz="8000" b="1" kern="0" dirty="0">
                <a:effectLst/>
                <a:latin typeface="Calibri" panose="020F0502020204030204" pitchFamily="34" charset="0"/>
                <a:ea typeface="Times New Roman" panose="02020603050405020304" pitchFamily="18" charset="0"/>
                <a:cs typeface="Calibri" panose="020F0502020204030204" pitchFamily="34" charset="0"/>
              </a:rPr>
              <a:t>Le coût d’assainissement de l’eau : </a:t>
            </a:r>
            <a:r>
              <a:rPr lang="fr-BE" sz="8000" kern="0" dirty="0">
                <a:effectLst/>
                <a:latin typeface="Calibri" panose="020F0502020204030204" pitchFamily="34" charset="0"/>
                <a:ea typeface="Times New Roman" panose="02020603050405020304" pitchFamily="18" charset="0"/>
                <a:cs typeface="Calibri" panose="020F0502020204030204" pitchFamily="34" charset="0"/>
              </a:rPr>
              <a:t>il s’agit du prix à payer (fixé par la Région wallonne) pour assainir vos eaux usées. Ce coût est destiné au financement du programme d’égouttage et d’épuration régional.</a:t>
            </a:r>
            <a:endParaRPr lang="fr-BE" sz="80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fr-BE" sz="8000" b="1" kern="0" dirty="0">
                <a:effectLst/>
                <a:latin typeface="Calibri" panose="020F0502020204030204" pitchFamily="34" charset="0"/>
                <a:ea typeface="Times New Roman" panose="02020603050405020304" pitchFamily="18" charset="0"/>
                <a:cs typeface="Calibri" panose="020F0502020204030204" pitchFamily="34" charset="0"/>
              </a:rPr>
              <a:t>Le coût de la redevance : </a:t>
            </a:r>
            <a:r>
              <a:rPr lang="fr-BE" sz="8000" kern="0" dirty="0">
                <a:effectLst/>
                <a:latin typeface="Calibri" panose="020F0502020204030204" pitchFamily="34" charset="0"/>
                <a:ea typeface="Times New Roman" panose="02020603050405020304" pitchFamily="18" charset="0"/>
                <a:cs typeface="Calibri" panose="020F0502020204030204" pitchFamily="34" charset="0"/>
              </a:rPr>
              <a:t>c’est un coût que chacun paie, quelle que soit sa consommation d’eau réelle. Autrement dit, même si vous ne consommez rien, ou même si vous consommez très peu, ce montant de 127,50€ par compteur installé est porté sur votre facture.</a:t>
            </a:r>
            <a:endParaRPr lang="fr-BE" sz="80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fr-BE" sz="8000" kern="0" dirty="0">
                <a:effectLst/>
                <a:latin typeface="Calibri" panose="020F0502020204030204" pitchFamily="34" charset="0"/>
                <a:ea typeface="Times New Roman" panose="02020603050405020304" pitchFamily="18" charset="0"/>
                <a:cs typeface="Calibri" panose="020F0502020204030204" pitchFamily="34" charset="0"/>
              </a:rPr>
              <a:t>Enfin, chacun participe, à hauteur de quelques cents (montant fixé par la Région wallonne) par m³ consommé, au </a:t>
            </a:r>
            <a:r>
              <a:rPr lang="fr-BE" sz="8000" b="1" kern="0" dirty="0">
                <a:effectLst/>
                <a:latin typeface="Calibri" panose="020F0502020204030204" pitchFamily="34" charset="0"/>
                <a:ea typeface="Times New Roman" panose="02020603050405020304" pitchFamily="18" charset="0"/>
                <a:cs typeface="Calibri" panose="020F0502020204030204" pitchFamily="34" charset="0"/>
              </a:rPr>
              <a:t>fonds social de l’eau </a:t>
            </a:r>
            <a:r>
              <a:rPr lang="fr-BE" sz="8000" kern="0" dirty="0">
                <a:effectLst/>
                <a:latin typeface="Calibri" panose="020F0502020204030204" pitchFamily="34" charset="0"/>
                <a:ea typeface="Times New Roman" panose="02020603050405020304" pitchFamily="18" charset="0"/>
                <a:cs typeface="Calibri" panose="020F0502020204030204" pitchFamily="34" charset="0"/>
              </a:rPr>
              <a:t>devant permettre, sous certaines conditions,  une aide aux personnes rencontrant de lourdes difficultés de paiement (l’accès au fonds social de l’eau est géré par le CPAS).</a:t>
            </a:r>
            <a:endParaRPr lang="fr-BE" sz="80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BE" sz="1800" kern="100" dirty="0">
                <a:effectLst/>
                <a:latin typeface="Calibri" panose="020F0502020204030204" pitchFamily="34" charset="0"/>
                <a:ea typeface="Calibri" panose="020F0502020204030204" pitchFamily="34" charset="0"/>
                <a:cs typeface="Calibri" panose="020F0502020204030204" pitchFamily="34" charset="0"/>
              </a:rPr>
              <a:t> </a:t>
            </a:r>
            <a:endParaRPr lang="fr-B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BE" dirty="0"/>
          </a:p>
        </p:txBody>
      </p:sp>
      <p:sp>
        <p:nvSpPr>
          <p:cNvPr id="5" name="ZoneTexte 4">
            <a:extLst>
              <a:ext uri="{FF2B5EF4-FFF2-40B4-BE49-F238E27FC236}">
                <a16:creationId xmlns:a16="http://schemas.microsoft.com/office/drawing/2014/main" id="{20E5D40A-7ADE-5956-A7E8-32912FECF7A2}"/>
              </a:ext>
            </a:extLst>
          </p:cNvPr>
          <p:cNvSpPr txBox="1"/>
          <p:nvPr/>
        </p:nvSpPr>
        <p:spPr>
          <a:xfrm>
            <a:off x="1038225" y="5753100"/>
            <a:ext cx="10315575" cy="400110"/>
          </a:xfrm>
          <a:prstGeom prst="rect">
            <a:avLst/>
          </a:prstGeom>
          <a:noFill/>
        </p:spPr>
        <p:txBody>
          <a:bodyPr wrap="square" rtlCol="0">
            <a:spAutoFit/>
          </a:bodyPr>
          <a:lstStyle/>
          <a:p>
            <a:pPr algn="ctr"/>
            <a:r>
              <a:rPr lang="fr-BE" sz="2000" dirty="0"/>
              <a:t>La vente d’eau à </a:t>
            </a:r>
            <a:r>
              <a:rPr lang="fr-BE" sz="2000" dirty="0" err="1"/>
              <a:t>Libin</a:t>
            </a:r>
            <a:r>
              <a:rPr lang="fr-BE" sz="2000" dirty="0"/>
              <a:t> se chiffre à un peu plus d’un million d’euros par an.</a:t>
            </a:r>
          </a:p>
        </p:txBody>
      </p:sp>
    </p:spTree>
    <p:extLst>
      <p:ext uri="{BB962C8B-B14F-4D97-AF65-F5344CB8AC3E}">
        <p14:creationId xmlns:p14="http://schemas.microsoft.com/office/powerpoint/2010/main" val="1580994160"/>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121709B-5C03-866D-AC93-076EE864794A}"/>
              </a:ext>
            </a:extLst>
          </p:cNvPr>
          <p:cNvSpPr>
            <a:spLocks noGrp="1"/>
          </p:cNvSpPr>
          <p:nvPr>
            <p:ph type="title"/>
          </p:nvPr>
        </p:nvSpPr>
        <p:spPr/>
        <p:txBody>
          <a:bodyPr>
            <a:normAutofit/>
          </a:bodyPr>
          <a:lstStyle/>
          <a:p>
            <a:pPr algn="ctr"/>
            <a:r>
              <a:rPr lang="fr-BE" sz="2400" b="1" u="sng" dirty="0">
                <a:latin typeface="+mn-lt"/>
              </a:rPr>
              <a:t>Prix de l’eau à </a:t>
            </a:r>
            <a:r>
              <a:rPr lang="fr-BE" sz="2400" b="1" u="sng" dirty="0" err="1">
                <a:latin typeface="+mn-lt"/>
              </a:rPr>
              <a:t>Libin</a:t>
            </a:r>
            <a:r>
              <a:rPr lang="fr-BE" sz="2400" b="1" u="sng" dirty="0">
                <a:latin typeface="+mn-lt"/>
              </a:rPr>
              <a:t> du 31/12/2021 au 31/12/2022</a:t>
            </a:r>
          </a:p>
        </p:txBody>
      </p:sp>
      <p:sp>
        <p:nvSpPr>
          <p:cNvPr id="3" name="Espace réservé du contenu 2">
            <a:extLst>
              <a:ext uri="{FF2B5EF4-FFF2-40B4-BE49-F238E27FC236}">
                <a16:creationId xmlns:a16="http://schemas.microsoft.com/office/drawing/2014/main" id="{715F629C-1055-B820-18AE-8B7CA94636FB}"/>
              </a:ext>
            </a:extLst>
          </p:cNvPr>
          <p:cNvSpPr>
            <a:spLocks noGrp="1"/>
          </p:cNvSpPr>
          <p:nvPr>
            <p:ph sz="half" idx="1"/>
          </p:nvPr>
        </p:nvSpPr>
        <p:spPr>
          <a:xfrm>
            <a:off x="838200" y="1543051"/>
            <a:ext cx="10077450" cy="4438650"/>
          </a:xfrm>
        </p:spPr>
        <p:txBody>
          <a:bodyPr>
            <a:normAutofit fontScale="85000" lnSpcReduction="20000"/>
          </a:bodyPr>
          <a:lstStyle/>
          <a:p>
            <a:pPr marL="0" indent="0">
              <a:buNone/>
            </a:pPr>
            <a:r>
              <a:rPr lang="fr-BE" sz="2400" b="1" dirty="0"/>
              <a:t>CVD</a:t>
            </a:r>
          </a:p>
          <a:p>
            <a:r>
              <a:rPr lang="fr-BE" sz="2400" dirty="0"/>
              <a:t>de 1 à 30 m³	1,225€/m³</a:t>
            </a:r>
          </a:p>
          <a:p>
            <a:r>
              <a:rPr lang="fr-BE" sz="2400" dirty="0"/>
              <a:t>de 31 à 5000 m³	2,45€/m³</a:t>
            </a:r>
          </a:p>
          <a:p>
            <a:pPr marL="0" indent="0">
              <a:buNone/>
            </a:pPr>
            <a:r>
              <a:rPr lang="fr-BE" sz="2400" b="1" dirty="0"/>
              <a:t>CVA</a:t>
            </a:r>
            <a:r>
              <a:rPr lang="fr-BE" sz="2400" dirty="0"/>
              <a:t>			2,365€/m³</a:t>
            </a:r>
          </a:p>
          <a:p>
            <a:pPr marL="0" indent="0">
              <a:buNone/>
            </a:pPr>
            <a:r>
              <a:rPr lang="fr-BE" sz="2400" b="1" dirty="0"/>
              <a:t>Fonds social		0,0286€/m³</a:t>
            </a:r>
          </a:p>
          <a:p>
            <a:pPr marL="0" indent="0">
              <a:buNone/>
            </a:pPr>
            <a:r>
              <a:rPr lang="fr-BE" sz="2400" b="1" dirty="0"/>
              <a:t>TVA</a:t>
            </a:r>
            <a:r>
              <a:rPr lang="fr-BE" sz="2400" dirty="0"/>
              <a:t>			6%</a:t>
            </a:r>
          </a:p>
          <a:p>
            <a:pPr marL="0" indent="0">
              <a:buNone/>
            </a:pPr>
            <a:r>
              <a:rPr lang="fr-BE" sz="2400" b="1" u="sng" dirty="0"/>
              <a:t>Total</a:t>
            </a:r>
          </a:p>
          <a:p>
            <a:r>
              <a:rPr lang="fr-BE" sz="2400" b="1" dirty="0"/>
              <a:t>de 1 à 30 m³	                 3,836€/m³</a:t>
            </a:r>
          </a:p>
          <a:p>
            <a:r>
              <a:rPr lang="fr-BE" sz="2400" b="1" dirty="0"/>
              <a:t>de 31 à 5000 m ³	5,134€/m³</a:t>
            </a:r>
          </a:p>
          <a:p>
            <a:endParaRPr lang="fr-BE" sz="2400" dirty="0"/>
          </a:p>
          <a:p>
            <a:pPr marL="0" indent="0">
              <a:buNone/>
            </a:pPr>
            <a:r>
              <a:rPr lang="fr-BE" sz="2400" b="1" dirty="0"/>
              <a:t>Redevance annuelle du compteur d’eau</a:t>
            </a:r>
            <a:r>
              <a:rPr lang="fr-BE" sz="2400" dirty="0"/>
              <a:t>: ((20 x 2,45) + (30 x 2,365€)) + TVA 6% = 127,15€</a:t>
            </a:r>
          </a:p>
          <a:p>
            <a:pPr marL="0" indent="0">
              <a:buNone/>
            </a:pPr>
            <a:endParaRPr lang="fr-BE" sz="2400" dirty="0"/>
          </a:p>
          <a:p>
            <a:pPr marL="0" indent="0">
              <a:buNone/>
            </a:pPr>
            <a:r>
              <a:rPr lang="fr-FR" sz="2400" dirty="0"/>
              <a:t>	   En comparaison, le prix du m³ à la SWDE s’élève à</a:t>
            </a:r>
            <a:r>
              <a:rPr lang="fr-FR" sz="2400" dirty="0">
                <a:solidFill>
                  <a:schemeClr val="tx2"/>
                </a:solidFill>
              </a:rPr>
              <a:t> </a:t>
            </a:r>
            <a:r>
              <a:rPr lang="fr-FR" sz="2400" b="1" u="sng" dirty="0">
                <a:solidFill>
                  <a:srgbClr val="0070C0"/>
                </a:solidFill>
              </a:rPr>
              <a:t>5,70€/m³   </a:t>
            </a:r>
          </a:p>
          <a:p>
            <a:pPr marL="0" indent="0">
              <a:buNone/>
            </a:pPr>
            <a:endParaRPr lang="fr-BE" dirty="0"/>
          </a:p>
        </p:txBody>
      </p:sp>
      <p:pic>
        <p:nvPicPr>
          <p:cNvPr id="4" name="Image 3">
            <a:extLst>
              <a:ext uri="{FF2B5EF4-FFF2-40B4-BE49-F238E27FC236}">
                <a16:creationId xmlns:a16="http://schemas.microsoft.com/office/drawing/2014/main" id="{FDCB798D-F7CC-7490-82B2-DE8608882EED}"/>
              </a:ext>
            </a:extLst>
          </p:cNvPr>
          <p:cNvPicPr>
            <a:picLocks noChangeAspect="1"/>
          </p:cNvPicPr>
          <p:nvPr/>
        </p:nvPicPr>
        <p:blipFill>
          <a:blip r:embed="rId2"/>
          <a:stretch>
            <a:fillRect/>
          </a:stretch>
        </p:blipFill>
        <p:spPr>
          <a:xfrm>
            <a:off x="1133474" y="5505449"/>
            <a:ext cx="781052" cy="781052"/>
          </a:xfrm>
          <a:custGeom>
            <a:avLst/>
            <a:gdLst/>
            <a:ahLst/>
            <a:cxnLst/>
            <a:rect l="l" t="t" r="r" b="b"/>
            <a:pathLst>
              <a:path w="4141760" h="4377846">
                <a:moveTo>
                  <a:pt x="0" y="0"/>
                </a:moveTo>
                <a:lnTo>
                  <a:pt x="4141760" y="0"/>
                </a:lnTo>
                <a:lnTo>
                  <a:pt x="4141760" y="4377846"/>
                </a:lnTo>
                <a:lnTo>
                  <a:pt x="0" y="4377846"/>
                </a:lnTo>
                <a:close/>
              </a:path>
            </a:pathLst>
          </a:custGeom>
        </p:spPr>
      </p:pic>
    </p:spTree>
    <p:extLst>
      <p:ext uri="{BB962C8B-B14F-4D97-AF65-F5344CB8AC3E}">
        <p14:creationId xmlns:p14="http://schemas.microsoft.com/office/powerpoint/2010/main" val="2264295000"/>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 2" descr="Une image contenant table&#10;&#10;Description générée automatiquement">
            <a:extLst>
              <a:ext uri="{FF2B5EF4-FFF2-40B4-BE49-F238E27FC236}">
                <a16:creationId xmlns:a16="http://schemas.microsoft.com/office/drawing/2014/main" id="{9AF33AF0-8CD3-7463-CD8B-E6E9EB588B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9732" y="296628"/>
            <a:ext cx="3268518" cy="6537036"/>
          </a:xfrm>
          <a:prstGeom prst="rect">
            <a:avLst/>
          </a:prstGeom>
        </p:spPr>
      </p:pic>
      <p:sp>
        <p:nvSpPr>
          <p:cNvPr id="2" name="ZoneTexte 1">
            <a:extLst>
              <a:ext uri="{FF2B5EF4-FFF2-40B4-BE49-F238E27FC236}">
                <a16:creationId xmlns:a16="http://schemas.microsoft.com/office/drawing/2014/main" id="{5256C9D4-99F1-69F9-E41A-8ACE71FB2DFD}"/>
              </a:ext>
            </a:extLst>
          </p:cNvPr>
          <p:cNvSpPr txBox="1"/>
          <p:nvPr/>
        </p:nvSpPr>
        <p:spPr>
          <a:xfrm>
            <a:off x="207291" y="627882"/>
            <a:ext cx="3105150" cy="707886"/>
          </a:xfrm>
          <a:prstGeom prst="rect">
            <a:avLst/>
          </a:prstGeom>
          <a:noFill/>
        </p:spPr>
        <p:txBody>
          <a:bodyPr wrap="square" rtlCol="0">
            <a:spAutoFit/>
          </a:bodyPr>
          <a:lstStyle/>
          <a:p>
            <a:pPr algn="ctr"/>
            <a:r>
              <a:rPr lang="fr-BE" sz="2000" b="1" dirty="0">
                <a:solidFill>
                  <a:schemeClr val="bg1"/>
                </a:solidFill>
              </a:rPr>
              <a:t>CVD des communes de la province de Luxembourg</a:t>
            </a:r>
          </a:p>
        </p:txBody>
      </p:sp>
      <p:pic>
        <p:nvPicPr>
          <p:cNvPr id="4" name="Image 3" descr="Une image contenant table&#10;&#10;Description générée automatiquement">
            <a:extLst>
              <a:ext uri="{FF2B5EF4-FFF2-40B4-BE49-F238E27FC236}">
                <a16:creationId xmlns:a16="http://schemas.microsoft.com/office/drawing/2014/main" id="{30365A0E-83A2-A75B-BBD5-1C8FCD7E117A}"/>
              </a:ext>
            </a:extLst>
          </p:cNvPr>
          <p:cNvPicPr>
            <a:picLocks noChangeAspect="1"/>
          </p:cNvPicPr>
          <p:nvPr/>
        </p:nvPicPr>
        <p:blipFill rotWithShape="1">
          <a:blip r:embed="rId3">
            <a:extLst>
              <a:ext uri="{28A0092B-C50C-407E-A947-70E740481C1C}">
                <a14:useLocalDpi xmlns:a14="http://schemas.microsoft.com/office/drawing/2010/main" val="0"/>
              </a:ext>
            </a:extLst>
          </a:blip>
          <a:srcRect t="44083" b="11885"/>
          <a:stretch/>
        </p:blipFill>
        <p:spPr>
          <a:xfrm>
            <a:off x="7255750" y="1758430"/>
            <a:ext cx="4040151" cy="3340711"/>
          </a:xfrm>
          <a:prstGeom prst="rect">
            <a:avLst/>
          </a:prstGeom>
        </p:spPr>
      </p:pic>
      <p:sp>
        <p:nvSpPr>
          <p:cNvPr id="5" name="Flèche : droite 4">
            <a:extLst>
              <a:ext uri="{FF2B5EF4-FFF2-40B4-BE49-F238E27FC236}">
                <a16:creationId xmlns:a16="http://schemas.microsoft.com/office/drawing/2014/main" id="{BD144ED8-54C6-A165-B8DD-B509480B6B76}"/>
              </a:ext>
            </a:extLst>
          </p:cNvPr>
          <p:cNvSpPr/>
          <p:nvPr/>
        </p:nvSpPr>
        <p:spPr>
          <a:xfrm>
            <a:off x="2703971" y="3571875"/>
            <a:ext cx="712116" cy="13335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508802302"/>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re 1">
            <a:extLst>
              <a:ext uri="{FF2B5EF4-FFF2-40B4-BE49-F238E27FC236}">
                <a16:creationId xmlns:a16="http://schemas.microsoft.com/office/drawing/2014/main" id="{D0807ACF-67DE-F313-8770-20FD758EEAFD}"/>
              </a:ext>
            </a:extLst>
          </p:cNvPr>
          <p:cNvSpPr txBox="1">
            <a:spLocks/>
          </p:cNvSpPr>
          <p:nvPr/>
        </p:nvSpPr>
        <p:spPr>
          <a:xfrm>
            <a:off x="171450" y="938046"/>
            <a:ext cx="3752850" cy="555324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2000" b="1" kern="1200" dirty="0">
                <a:solidFill>
                  <a:srgbClr val="FFFFFF"/>
                </a:solidFill>
                <a:latin typeface="+mn-lt"/>
                <a:ea typeface="+mj-ea"/>
                <a:cs typeface="+mj-cs"/>
              </a:rPr>
              <a:t>Evolution de la consommation d’eau au fil des années.</a:t>
            </a:r>
            <a:br>
              <a:rPr lang="en-US" sz="2000" kern="1200" dirty="0">
                <a:solidFill>
                  <a:srgbClr val="FFFFFF"/>
                </a:solidFill>
                <a:latin typeface="+mn-lt"/>
                <a:ea typeface="+mj-ea"/>
                <a:cs typeface="+mj-cs"/>
              </a:rPr>
            </a:br>
            <a:endParaRPr lang="en-US" sz="2000" kern="1200" dirty="0">
              <a:solidFill>
                <a:srgbClr val="FFFFFF"/>
              </a:solidFill>
              <a:latin typeface="+mn-lt"/>
              <a:ea typeface="+mj-ea"/>
              <a:cs typeface="+mj-cs"/>
            </a:endParaRPr>
          </a:p>
          <a:p>
            <a:pPr>
              <a:spcAft>
                <a:spcPts val="600"/>
              </a:spcAft>
            </a:pPr>
            <a:r>
              <a:rPr lang="en-US" sz="2000" dirty="0">
                <a:solidFill>
                  <a:srgbClr val="FFFFFF"/>
                </a:solidFill>
                <a:latin typeface="+mn-lt"/>
              </a:rPr>
              <a:t>On constate une maîtrise des volumes facturés, grâce:</a:t>
            </a:r>
          </a:p>
          <a:p>
            <a:pPr>
              <a:spcAft>
                <a:spcPts val="600"/>
              </a:spcAft>
            </a:pPr>
            <a:endParaRPr lang="en-US" sz="2000" dirty="0">
              <a:solidFill>
                <a:srgbClr val="FFFFFF"/>
              </a:solidFill>
              <a:latin typeface="+mn-lt"/>
            </a:endParaRPr>
          </a:p>
          <a:p>
            <a:pPr>
              <a:spcAft>
                <a:spcPts val="600"/>
              </a:spcAft>
            </a:pPr>
            <a:r>
              <a:rPr lang="en-US" sz="2000" dirty="0">
                <a:solidFill>
                  <a:srgbClr val="FFFFFF"/>
                </a:solidFill>
                <a:latin typeface="+mn-lt"/>
              </a:rPr>
              <a:t>    ° aux travaux d’amélioration du réseau d’eau</a:t>
            </a:r>
          </a:p>
          <a:p>
            <a:pPr>
              <a:spcAft>
                <a:spcPts val="600"/>
              </a:spcAft>
            </a:pPr>
            <a:r>
              <a:rPr lang="en-US" sz="2000" dirty="0">
                <a:solidFill>
                  <a:srgbClr val="FFFFFF"/>
                </a:solidFill>
                <a:latin typeface="+mn-lt"/>
              </a:rPr>
              <a:t>    ° à l’imposition de création d’une citerne de récupération d’eau de pluie au travers des permis d’urbanisme</a:t>
            </a:r>
          </a:p>
          <a:p>
            <a:pPr>
              <a:spcAft>
                <a:spcPts val="600"/>
              </a:spcAft>
            </a:pPr>
            <a:r>
              <a:rPr lang="en-US" sz="2000" dirty="0">
                <a:solidFill>
                  <a:srgbClr val="FFFFFF"/>
                </a:solidFill>
                <a:latin typeface="+mn-lt"/>
              </a:rPr>
              <a:t>    ° aux actions de sensibilisation liées à la consommation d’eau potable  </a:t>
            </a:r>
            <a:endParaRPr lang="en-US" sz="2000" kern="1200" dirty="0">
              <a:solidFill>
                <a:srgbClr val="FFFFFF"/>
              </a:solidFill>
              <a:latin typeface="+mn-lt"/>
              <a:ea typeface="+mj-ea"/>
              <a:cs typeface="+mj-cs"/>
            </a:endParaRPr>
          </a:p>
        </p:txBody>
      </p:sp>
      <p:pic>
        <p:nvPicPr>
          <p:cNvPr id="3" name="Image 2">
            <a:extLst>
              <a:ext uri="{FF2B5EF4-FFF2-40B4-BE49-F238E27FC236}">
                <a16:creationId xmlns:a16="http://schemas.microsoft.com/office/drawing/2014/main" id="{C71A9A14-FC81-A66A-E50A-C440E647C5AB}"/>
              </a:ext>
            </a:extLst>
          </p:cNvPr>
          <p:cNvPicPr>
            <a:picLocks noChangeAspect="1"/>
          </p:cNvPicPr>
          <p:nvPr/>
        </p:nvPicPr>
        <p:blipFill>
          <a:blip r:embed="rId2"/>
          <a:stretch>
            <a:fillRect/>
          </a:stretch>
        </p:blipFill>
        <p:spPr>
          <a:xfrm>
            <a:off x="4502428" y="795520"/>
            <a:ext cx="7225748" cy="5266960"/>
          </a:xfrm>
          <a:prstGeom prst="rect">
            <a:avLst/>
          </a:prstGeom>
        </p:spPr>
      </p:pic>
    </p:spTree>
    <p:extLst>
      <p:ext uri="{BB962C8B-B14F-4D97-AF65-F5344CB8AC3E}">
        <p14:creationId xmlns:p14="http://schemas.microsoft.com/office/powerpoint/2010/main" val="383793201"/>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a:extLst>
              <a:ext uri="{FF2B5EF4-FFF2-40B4-BE49-F238E27FC236}">
                <a16:creationId xmlns:a16="http://schemas.microsoft.com/office/drawing/2014/main" id="{BE079F22-0D32-75A6-A05F-174621190293}"/>
              </a:ext>
            </a:extLst>
          </p:cNvPr>
          <p:cNvPicPr>
            <a:picLocks noChangeAspect="1"/>
          </p:cNvPicPr>
          <p:nvPr/>
        </p:nvPicPr>
        <p:blipFill rotWithShape="1">
          <a:blip r:embed="rId2"/>
          <a:srcRect l="15870" t="9091" r="23229"/>
          <a:stretch/>
        </p:blipFill>
        <p:spPr>
          <a:xfrm>
            <a:off x="3523488" y="-141341"/>
            <a:ext cx="8668512" cy="6857990"/>
          </a:xfrm>
          <a:prstGeom prst="rect">
            <a:avLst/>
          </a:prstGeom>
        </p:spPr>
      </p:pic>
      <p:sp>
        <p:nvSpPr>
          <p:cNvPr id="11" name="Rectangle 10">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E6E5C4C7-F1C3-6998-33E0-BD711AE2BC3C}"/>
              </a:ext>
            </a:extLst>
          </p:cNvPr>
          <p:cNvSpPr>
            <a:spLocks noGrp="1"/>
          </p:cNvSpPr>
          <p:nvPr>
            <p:ph type="ctrTitle"/>
          </p:nvPr>
        </p:nvSpPr>
        <p:spPr>
          <a:xfrm>
            <a:off x="316056" y="1689708"/>
            <a:ext cx="5151294" cy="2681264"/>
          </a:xfrm>
        </p:spPr>
        <p:txBody>
          <a:bodyPr anchor="b">
            <a:noAutofit/>
          </a:bodyPr>
          <a:lstStyle/>
          <a:p>
            <a:r>
              <a:rPr lang="fr-FR" sz="5400" b="1" dirty="0">
                <a:solidFill>
                  <a:srgbClr val="0070C0"/>
                </a:solidFill>
              </a:rPr>
              <a:t>Les compteurs</a:t>
            </a:r>
            <a:br>
              <a:rPr lang="fr-FR" sz="5400" b="1" dirty="0">
                <a:solidFill>
                  <a:srgbClr val="0070C0"/>
                </a:solidFill>
              </a:rPr>
            </a:br>
            <a:r>
              <a:rPr lang="fr-FR" sz="5400" b="1" dirty="0">
                <a:solidFill>
                  <a:srgbClr val="0070C0"/>
                </a:solidFill>
              </a:rPr>
              <a:t>communicants</a:t>
            </a:r>
            <a:br>
              <a:rPr lang="fr-FR" sz="5400" b="1" dirty="0">
                <a:solidFill>
                  <a:srgbClr val="0070C0"/>
                </a:solidFill>
              </a:rPr>
            </a:br>
            <a:endParaRPr lang="fr-BE" sz="5400" dirty="0"/>
          </a:p>
        </p:txBody>
      </p:sp>
      <p:pic>
        <p:nvPicPr>
          <p:cNvPr id="5" name="Image 4">
            <a:extLst>
              <a:ext uri="{FF2B5EF4-FFF2-40B4-BE49-F238E27FC236}">
                <a16:creationId xmlns:a16="http://schemas.microsoft.com/office/drawing/2014/main" id="{5B59250F-BE1A-590F-C24E-69950644AB65}"/>
              </a:ext>
            </a:extLst>
          </p:cNvPr>
          <p:cNvPicPr>
            <a:picLocks noChangeAspect="1"/>
          </p:cNvPicPr>
          <p:nvPr/>
        </p:nvPicPr>
        <p:blipFill>
          <a:blip r:embed="rId3"/>
          <a:stretch>
            <a:fillRect/>
          </a:stretch>
        </p:blipFill>
        <p:spPr>
          <a:xfrm>
            <a:off x="1185117" y="4785631"/>
            <a:ext cx="1432684" cy="1731414"/>
          </a:xfrm>
          <a:prstGeom prst="rect">
            <a:avLst/>
          </a:prstGeom>
        </p:spPr>
      </p:pic>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4748771"/>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a:extLst>
              <a:ext uri="{FF2B5EF4-FFF2-40B4-BE49-F238E27FC236}">
                <a16:creationId xmlns:a16="http://schemas.microsoft.com/office/drawing/2014/main" id="{BE079F22-0D32-75A6-A05F-174621190293}"/>
              </a:ext>
            </a:extLst>
          </p:cNvPr>
          <p:cNvPicPr>
            <a:picLocks noChangeAspect="1"/>
          </p:cNvPicPr>
          <p:nvPr/>
        </p:nvPicPr>
        <p:blipFill rotWithShape="1">
          <a:blip r:embed="rId2"/>
          <a:srcRect l="15870" t="9091" r="23229"/>
          <a:stretch/>
        </p:blipFill>
        <p:spPr>
          <a:xfrm>
            <a:off x="3523488" y="-18278"/>
            <a:ext cx="8668512" cy="6857990"/>
          </a:xfrm>
          <a:prstGeom prst="rect">
            <a:avLst/>
          </a:prstGeom>
        </p:spPr>
      </p:pic>
      <p:sp>
        <p:nvSpPr>
          <p:cNvPr id="11" name="Rectangle 10">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E6E5C4C7-F1C3-6998-33E0-BD711AE2BC3C}"/>
              </a:ext>
            </a:extLst>
          </p:cNvPr>
          <p:cNvSpPr>
            <a:spLocks noGrp="1"/>
          </p:cNvSpPr>
          <p:nvPr>
            <p:ph type="ctrTitle"/>
          </p:nvPr>
        </p:nvSpPr>
        <p:spPr>
          <a:xfrm>
            <a:off x="477981" y="1122363"/>
            <a:ext cx="5151294" cy="3663268"/>
          </a:xfrm>
        </p:spPr>
        <p:txBody>
          <a:bodyPr anchor="b">
            <a:noAutofit/>
          </a:bodyPr>
          <a:lstStyle/>
          <a:p>
            <a:r>
              <a:rPr lang="fr-FR" sz="5400" b="1" dirty="0">
                <a:solidFill>
                  <a:srgbClr val="0070C0"/>
                </a:solidFill>
              </a:rPr>
              <a:t>Présentation des installations de production d’eau</a:t>
            </a:r>
            <a:br>
              <a:rPr lang="fr-BE" sz="5400" dirty="0"/>
            </a:br>
            <a:endParaRPr lang="fr-BE" sz="5400" dirty="0"/>
          </a:p>
        </p:txBody>
      </p:sp>
      <p:pic>
        <p:nvPicPr>
          <p:cNvPr id="5" name="Image 4">
            <a:extLst>
              <a:ext uri="{FF2B5EF4-FFF2-40B4-BE49-F238E27FC236}">
                <a16:creationId xmlns:a16="http://schemas.microsoft.com/office/drawing/2014/main" id="{5B59250F-BE1A-590F-C24E-69950644AB65}"/>
              </a:ext>
            </a:extLst>
          </p:cNvPr>
          <p:cNvPicPr>
            <a:picLocks noChangeAspect="1"/>
          </p:cNvPicPr>
          <p:nvPr/>
        </p:nvPicPr>
        <p:blipFill>
          <a:blip r:embed="rId3"/>
          <a:stretch>
            <a:fillRect/>
          </a:stretch>
        </p:blipFill>
        <p:spPr>
          <a:xfrm>
            <a:off x="1185117" y="4785631"/>
            <a:ext cx="1432684" cy="1731414"/>
          </a:xfrm>
          <a:prstGeom prst="rect">
            <a:avLst/>
          </a:prstGeom>
        </p:spPr>
      </p:pic>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5260970"/>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318C14F0-21AD-D413-AB38-5CDD487D1AD3}"/>
              </a:ext>
            </a:extLst>
          </p:cNvPr>
          <p:cNvSpPr>
            <a:spLocks noGrp="1"/>
          </p:cNvSpPr>
          <p:nvPr>
            <p:ph idx="1"/>
          </p:nvPr>
        </p:nvSpPr>
        <p:spPr>
          <a:xfrm>
            <a:off x="568960" y="619126"/>
            <a:ext cx="11194415" cy="5981700"/>
          </a:xfrm>
        </p:spPr>
        <p:txBody>
          <a:bodyPr>
            <a:normAutofit fontScale="85000" lnSpcReduction="20000"/>
          </a:bodyPr>
          <a:lstStyle/>
          <a:p>
            <a:pPr marL="0" indent="0">
              <a:buNone/>
            </a:pPr>
            <a:r>
              <a:rPr lang="fr-FR" sz="2300" dirty="0"/>
              <a:t>Sur 2789 compteurs installés, 709 sont des compteurs communicants répartis comme suit:</a:t>
            </a:r>
          </a:p>
          <a:p>
            <a:pPr marL="0" indent="0">
              <a:buNone/>
            </a:pPr>
            <a:r>
              <a:rPr lang="fr-FR" sz="2300" dirty="0"/>
              <a:t>	Smuid: 144 compteurs communicants (tout le village)</a:t>
            </a:r>
          </a:p>
          <a:p>
            <a:pPr marL="0" indent="0">
              <a:buNone/>
            </a:pPr>
            <a:r>
              <a:rPr lang="fr-FR" sz="2300" dirty="0"/>
              <a:t>	Villance: 281 compteurs communicants (tout le village)</a:t>
            </a:r>
          </a:p>
          <a:p>
            <a:pPr marL="0" indent="0">
              <a:buNone/>
            </a:pPr>
            <a:r>
              <a:rPr lang="fr-FR" sz="2300" dirty="0"/>
              <a:t>	Redu: 357 compteurs dont 284 communicants</a:t>
            </a:r>
          </a:p>
          <a:p>
            <a:pPr marL="0" indent="0">
              <a:buNone/>
            </a:pPr>
            <a:endParaRPr lang="fr-FR" sz="2300" dirty="0"/>
          </a:p>
          <a:p>
            <a:pPr marL="0" indent="0">
              <a:buNone/>
            </a:pPr>
            <a:r>
              <a:rPr lang="fr-FR" sz="2300" b="1" u="sng" dirty="0"/>
              <a:t>Les avantages</a:t>
            </a:r>
          </a:p>
          <a:p>
            <a:pPr marL="0" indent="0">
              <a:buNone/>
            </a:pPr>
            <a:endParaRPr lang="fr-FR" sz="2300" dirty="0"/>
          </a:p>
          <a:p>
            <a:pPr marL="0" indent="0">
              <a:buNone/>
            </a:pPr>
            <a:r>
              <a:rPr lang="fr-FR" sz="2300" b="1" dirty="0">
                <a:solidFill>
                  <a:srgbClr val="0070C0"/>
                </a:solidFill>
              </a:rPr>
              <a:t>Facilité et rapidité des relevés </a:t>
            </a:r>
            <a:r>
              <a:rPr lang="fr-FR" sz="2300" dirty="0"/>
              <a:t>(Smuid, Villance et Redu effectués en une matinée).</a:t>
            </a:r>
          </a:p>
          <a:p>
            <a:pPr marL="0" indent="0">
              <a:buNone/>
            </a:pPr>
            <a:r>
              <a:rPr lang="fr-FR" sz="2300" dirty="0"/>
              <a:t>A titre d’exemple pour les compteurs traditionnels: un toutes-boîtes pour le relevé 2022 a été envoyé en octobre dernier. </a:t>
            </a:r>
          </a:p>
          <a:p>
            <a:pPr lvl="1"/>
            <a:r>
              <a:rPr lang="fr-FR" sz="2300" dirty="0"/>
              <a:t>premier rappel mi-décembre: 600 relevés manquants</a:t>
            </a:r>
          </a:p>
          <a:p>
            <a:pPr lvl="1"/>
            <a:r>
              <a:rPr lang="fr-FR" sz="2300" dirty="0"/>
              <a:t>deuxième rappel en janvier: 350 relevés manquants</a:t>
            </a:r>
          </a:p>
          <a:p>
            <a:pPr lvl="1"/>
            <a:r>
              <a:rPr lang="fr-FR" sz="2300" dirty="0"/>
              <a:t>situation en mars: 40 relevés manquants</a:t>
            </a:r>
          </a:p>
          <a:p>
            <a:pPr marL="0" indent="0">
              <a:buNone/>
            </a:pPr>
            <a:r>
              <a:rPr lang="fr-FR" sz="2300" dirty="0">
                <a:solidFill>
                  <a:srgbClr val="FF0000"/>
                </a:solidFill>
              </a:rPr>
              <a:t>En conclusion, 6 mois après le toutes-boîtes, le relevé n’est toujours pas complet!</a:t>
            </a:r>
          </a:p>
          <a:p>
            <a:pPr marL="0" indent="0">
              <a:buNone/>
            </a:pPr>
            <a:endParaRPr lang="fr-FR" sz="2300" dirty="0">
              <a:solidFill>
                <a:srgbClr val="FF0000"/>
              </a:solidFill>
            </a:endParaRPr>
          </a:p>
          <a:p>
            <a:pPr marL="0" indent="0">
              <a:buNone/>
            </a:pPr>
            <a:r>
              <a:rPr lang="fr-FR" sz="2300" b="1" dirty="0">
                <a:solidFill>
                  <a:srgbClr val="0070C0"/>
                </a:solidFill>
              </a:rPr>
              <a:t>Détection de fuite </a:t>
            </a:r>
            <a:r>
              <a:rPr lang="fr-FR" sz="2300" dirty="0"/>
              <a:t>: en cas de suspicion de fuite, la seule possibilité de détection est le relevé au compteur du consommateur – grâce aux compteurs communicants, on a relevé en 2022 environ 8000m³ d’eau consommés via des fuites. </a:t>
            </a:r>
          </a:p>
          <a:p>
            <a:pPr marL="0" indent="0">
              <a:buNone/>
            </a:pPr>
            <a:r>
              <a:rPr lang="fr-FR" sz="2300" dirty="0"/>
              <a:t>On détecte plus facilement les </a:t>
            </a:r>
            <a:r>
              <a:rPr lang="fr-FR" sz="2300" b="1" dirty="0">
                <a:solidFill>
                  <a:srgbClr val="0070C0"/>
                </a:solidFill>
              </a:rPr>
              <a:t>problèmes relatifs au compteur</a:t>
            </a:r>
            <a:r>
              <a:rPr lang="fr-FR" sz="2300" dirty="0"/>
              <a:t>: compteur bloqué ou monté à l’envers</a:t>
            </a:r>
            <a:endParaRPr lang="fr-FR" sz="2300" dirty="0">
              <a:solidFill>
                <a:srgbClr val="FF0000"/>
              </a:solidFill>
            </a:endParaRPr>
          </a:p>
          <a:p>
            <a:pPr marL="0" indent="0">
              <a:buNone/>
            </a:pPr>
            <a:endParaRPr lang="fr-FR" dirty="0"/>
          </a:p>
          <a:p>
            <a:pPr>
              <a:buFont typeface="Wingdings" panose="05000000000000000000" pitchFamily="2" charset="2"/>
              <a:buChar char="Ø"/>
            </a:pPr>
            <a:endParaRPr lang="fr-FR" dirty="0"/>
          </a:p>
        </p:txBody>
      </p:sp>
    </p:spTree>
    <p:extLst>
      <p:ext uri="{BB962C8B-B14F-4D97-AF65-F5344CB8AC3E}">
        <p14:creationId xmlns:p14="http://schemas.microsoft.com/office/powerpoint/2010/main" val="1694878079"/>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 2">
            <a:extLst>
              <a:ext uri="{FF2B5EF4-FFF2-40B4-BE49-F238E27FC236}">
                <a16:creationId xmlns:a16="http://schemas.microsoft.com/office/drawing/2014/main" id="{6D4E7A0A-9C08-233F-4B41-8A18190A244E}"/>
              </a:ext>
            </a:extLst>
          </p:cNvPr>
          <p:cNvPicPr>
            <a:picLocks noChangeAspect="1"/>
          </p:cNvPicPr>
          <p:nvPr/>
        </p:nvPicPr>
        <p:blipFill rotWithShape="1">
          <a:blip r:embed="rId2"/>
          <a:srcRect l="3960" t="2559" r="5351" b="14882"/>
          <a:stretch/>
        </p:blipFill>
        <p:spPr>
          <a:xfrm>
            <a:off x="3792855" y="457200"/>
            <a:ext cx="4606289" cy="5943600"/>
          </a:xfrm>
          <a:prstGeom prst="rect">
            <a:avLst/>
          </a:prstGeom>
        </p:spPr>
      </p:pic>
      <p:sp>
        <p:nvSpPr>
          <p:cNvPr id="2" name="ZoneTexte 1">
            <a:extLst>
              <a:ext uri="{FF2B5EF4-FFF2-40B4-BE49-F238E27FC236}">
                <a16:creationId xmlns:a16="http://schemas.microsoft.com/office/drawing/2014/main" id="{AEBBF873-6712-73E3-92EB-9A86643544CC}"/>
              </a:ext>
            </a:extLst>
          </p:cNvPr>
          <p:cNvSpPr txBox="1"/>
          <p:nvPr/>
        </p:nvSpPr>
        <p:spPr>
          <a:xfrm>
            <a:off x="520065" y="1963436"/>
            <a:ext cx="2752725" cy="1323439"/>
          </a:xfrm>
          <a:prstGeom prst="rect">
            <a:avLst/>
          </a:prstGeom>
          <a:noFill/>
        </p:spPr>
        <p:txBody>
          <a:bodyPr wrap="square" rtlCol="0">
            <a:spAutoFit/>
          </a:bodyPr>
          <a:lstStyle/>
          <a:p>
            <a:pPr algn="ctr"/>
            <a:r>
              <a:rPr lang="fr-BE" sz="2000" b="1" dirty="0">
                <a:solidFill>
                  <a:schemeClr val="bg1"/>
                </a:solidFill>
              </a:rPr>
              <a:t>Exemple de rapport après un relevé des compteurs communicants</a:t>
            </a:r>
          </a:p>
        </p:txBody>
      </p:sp>
    </p:spTree>
    <p:extLst>
      <p:ext uri="{BB962C8B-B14F-4D97-AF65-F5344CB8AC3E}">
        <p14:creationId xmlns:p14="http://schemas.microsoft.com/office/powerpoint/2010/main" val="13104307"/>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a:extLst>
              <a:ext uri="{FF2B5EF4-FFF2-40B4-BE49-F238E27FC236}">
                <a16:creationId xmlns:a16="http://schemas.microsoft.com/office/drawing/2014/main" id="{BE079F22-0D32-75A6-A05F-174621190293}"/>
              </a:ext>
            </a:extLst>
          </p:cNvPr>
          <p:cNvPicPr>
            <a:picLocks noChangeAspect="1"/>
          </p:cNvPicPr>
          <p:nvPr/>
        </p:nvPicPr>
        <p:blipFill rotWithShape="1">
          <a:blip r:embed="rId2"/>
          <a:srcRect l="15870" t="9091" r="23229"/>
          <a:stretch/>
        </p:blipFill>
        <p:spPr>
          <a:xfrm>
            <a:off x="3523488" y="-141341"/>
            <a:ext cx="8668512" cy="6857990"/>
          </a:xfrm>
          <a:prstGeom prst="rect">
            <a:avLst/>
          </a:prstGeom>
        </p:spPr>
      </p:pic>
      <p:sp>
        <p:nvSpPr>
          <p:cNvPr id="11" name="Rectangle 10">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E6E5C4C7-F1C3-6998-33E0-BD711AE2BC3C}"/>
              </a:ext>
            </a:extLst>
          </p:cNvPr>
          <p:cNvSpPr>
            <a:spLocks noGrp="1"/>
          </p:cNvSpPr>
          <p:nvPr>
            <p:ph type="ctrTitle"/>
          </p:nvPr>
        </p:nvSpPr>
        <p:spPr>
          <a:xfrm>
            <a:off x="316056" y="1689708"/>
            <a:ext cx="5151294" cy="2681264"/>
          </a:xfrm>
        </p:spPr>
        <p:txBody>
          <a:bodyPr anchor="b">
            <a:noAutofit/>
          </a:bodyPr>
          <a:lstStyle/>
          <a:p>
            <a:r>
              <a:rPr lang="fr-FR" sz="5400" b="1" dirty="0">
                <a:solidFill>
                  <a:srgbClr val="0070C0"/>
                </a:solidFill>
              </a:rPr>
              <a:t>Historique</a:t>
            </a:r>
            <a:br>
              <a:rPr lang="fr-FR" sz="5400" b="1" dirty="0">
                <a:solidFill>
                  <a:srgbClr val="0070C0"/>
                </a:solidFill>
              </a:rPr>
            </a:br>
            <a:r>
              <a:rPr lang="fr-FR" sz="5400" b="1" dirty="0">
                <a:solidFill>
                  <a:srgbClr val="0070C0"/>
                </a:solidFill>
              </a:rPr>
              <a:t>des travaux</a:t>
            </a:r>
            <a:br>
              <a:rPr lang="fr-FR" sz="5400" b="1" dirty="0">
                <a:solidFill>
                  <a:srgbClr val="0070C0"/>
                </a:solidFill>
              </a:rPr>
            </a:br>
            <a:endParaRPr lang="fr-BE" sz="5400" dirty="0"/>
          </a:p>
        </p:txBody>
      </p:sp>
      <p:pic>
        <p:nvPicPr>
          <p:cNvPr id="5" name="Image 4">
            <a:extLst>
              <a:ext uri="{FF2B5EF4-FFF2-40B4-BE49-F238E27FC236}">
                <a16:creationId xmlns:a16="http://schemas.microsoft.com/office/drawing/2014/main" id="{5B59250F-BE1A-590F-C24E-69950644AB65}"/>
              </a:ext>
            </a:extLst>
          </p:cNvPr>
          <p:cNvPicPr>
            <a:picLocks noChangeAspect="1"/>
          </p:cNvPicPr>
          <p:nvPr/>
        </p:nvPicPr>
        <p:blipFill>
          <a:blip r:embed="rId3"/>
          <a:stretch>
            <a:fillRect/>
          </a:stretch>
        </p:blipFill>
        <p:spPr>
          <a:xfrm>
            <a:off x="1185117" y="4785631"/>
            <a:ext cx="1432684" cy="1731414"/>
          </a:xfrm>
          <a:prstGeom prst="rect">
            <a:avLst/>
          </a:prstGeom>
        </p:spPr>
      </p:pic>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9979171"/>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gradFill>
        <a:effectLst/>
      </p:bgPr>
    </p:bg>
    <p:spTree>
      <p:nvGrpSpPr>
        <p:cNvPr id="1" name=""/>
        <p:cNvGrpSpPr/>
        <p:nvPr/>
      </p:nvGrpSpPr>
      <p:grpSpPr>
        <a:xfrm>
          <a:off x="0" y="0"/>
          <a:ext cx="0" cy="0"/>
          <a:chOff x="0" y="0"/>
          <a:chExt cx="0" cy="0"/>
        </a:xfrm>
      </p:grpSpPr>
      <p:sp useBgFill="1">
        <p:nvSpPr>
          <p:cNvPr id="16"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 1">
            <a:extLst>
              <a:ext uri="{FF2B5EF4-FFF2-40B4-BE49-F238E27FC236}">
                <a16:creationId xmlns:a16="http://schemas.microsoft.com/office/drawing/2014/main" id="{773D750D-EA9F-FB4D-2B99-106C8790E67F}"/>
              </a:ext>
            </a:extLst>
          </p:cNvPr>
          <p:cNvPicPr>
            <a:picLocks noChangeAspect="1"/>
          </p:cNvPicPr>
          <p:nvPr/>
        </p:nvPicPr>
        <p:blipFill rotWithShape="1">
          <a:blip r:embed="rId2"/>
          <a:srcRect b="5436"/>
          <a:stretch/>
        </p:blipFill>
        <p:spPr>
          <a:xfrm>
            <a:off x="3020346" y="323850"/>
            <a:ext cx="9213033" cy="6534150"/>
          </a:xfrm>
          <a:prstGeom prst="rect">
            <a:avLst/>
          </a:prstGeom>
        </p:spPr>
      </p:pic>
      <p:sp>
        <p:nvSpPr>
          <p:cNvPr id="17"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ZoneTexte 4">
            <a:extLst>
              <a:ext uri="{FF2B5EF4-FFF2-40B4-BE49-F238E27FC236}">
                <a16:creationId xmlns:a16="http://schemas.microsoft.com/office/drawing/2014/main" id="{C053448D-168E-DBC9-7506-AA4D43FF9E78}"/>
              </a:ext>
            </a:extLst>
          </p:cNvPr>
          <p:cNvSpPr txBox="1"/>
          <p:nvPr/>
        </p:nvSpPr>
        <p:spPr>
          <a:xfrm>
            <a:off x="742950" y="3310501"/>
            <a:ext cx="3822189" cy="3223649"/>
          </a:xfrm>
          <a:prstGeom prst="rect">
            <a:avLst/>
          </a:prstGeom>
        </p:spPr>
        <p:txBody>
          <a:bodyPr vert="horz" lIns="91440" tIns="45720" rIns="91440" bIns="45720" rtlCol="0">
            <a:normAutofit/>
          </a:bodyPr>
          <a:lstStyle/>
          <a:p>
            <a:pPr>
              <a:lnSpc>
                <a:spcPct val="90000"/>
              </a:lnSpc>
              <a:spcAft>
                <a:spcPts val="800"/>
              </a:spcAft>
            </a:pPr>
            <a:r>
              <a:rPr lang="en-US" sz="2400" b="1" dirty="0">
                <a:effectLst/>
              </a:rPr>
              <a:t>Smuid 95 %</a:t>
            </a:r>
          </a:p>
          <a:p>
            <a:pPr marL="342900" lvl="0" indent="-228600">
              <a:lnSpc>
                <a:spcPct val="90000"/>
              </a:lnSpc>
              <a:spcAft>
                <a:spcPts val="800"/>
              </a:spcAft>
              <a:buFont typeface="Arial" panose="020B0604020202020204" pitchFamily="34" charset="0"/>
              <a:buChar char="•"/>
            </a:pPr>
            <a:r>
              <a:rPr lang="en-US" sz="2000" dirty="0">
                <a:effectLst/>
              </a:rPr>
              <a:t>Rue de Libin</a:t>
            </a:r>
          </a:p>
          <a:p>
            <a:pPr marL="342900" lvl="0" indent="-228600">
              <a:lnSpc>
                <a:spcPct val="90000"/>
              </a:lnSpc>
              <a:spcAft>
                <a:spcPts val="800"/>
              </a:spcAft>
              <a:buFont typeface="Arial" panose="020B0604020202020204" pitchFamily="34" charset="0"/>
              <a:buChar char="•"/>
            </a:pPr>
            <a:r>
              <a:rPr lang="en-US" sz="2000" dirty="0">
                <a:effectLst/>
              </a:rPr>
              <a:t>Rue Lasence</a:t>
            </a:r>
          </a:p>
          <a:p>
            <a:pPr marL="342900" lvl="0" indent="-228600">
              <a:lnSpc>
                <a:spcPct val="90000"/>
              </a:lnSpc>
              <a:spcAft>
                <a:spcPts val="800"/>
              </a:spcAft>
              <a:buFont typeface="Arial" panose="020B0604020202020204" pitchFamily="34" charset="0"/>
              <a:buChar char="•"/>
            </a:pPr>
            <a:r>
              <a:rPr lang="en-US" sz="2000" dirty="0">
                <a:effectLst/>
              </a:rPr>
              <a:t>Rue de Mirwart</a:t>
            </a:r>
          </a:p>
          <a:p>
            <a:pPr marL="342900" lvl="0" indent="-228600">
              <a:lnSpc>
                <a:spcPct val="90000"/>
              </a:lnSpc>
              <a:spcAft>
                <a:spcPts val="800"/>
              </a:spcAft>
              <a:buFont typeface="Arial" panose="020B0604020202020204" pitchFamily="34" charset="0"/>
              <a:buChar char="•"/>
            </a:pPr>
            <a:r>
              <a:rPr lang="en-US" sz="2000" dirty="0">
                <a:effectLst/>
              </a:rPr>
              <a:t>Rue des Loches</a:t>
            </a:r>
          </a:p>
          <a:p>
            <a:pPr marL="342900" lvl="0" indent="-228600">
              <a:lnSpc>
                <a:spcPct val="90000"/>
              </a:lnSpc>
              <a:spcAft>
                <a:spcPts val="800"/>
              </a:spcAft>
              <a:buFont typeface="Arial" panose="020B0604020202020204" pitchFamily="34" charset="0"/>
              <a:buChar char="•"/>
            </a:pPr>
            <a:r>
              <a:rPr lang="en-US" sz="2000" dirty="0">
                <a:effectLst/>
              </a:rPr>
              <a:t>Rue Sart Bozy</a:t>
            </a:r>
          </a:p>
          <a:p>
            <a:pPr marL="342900" lvl="0" indent="-228600">
              <a:lnSpc>
                <a:spcPct val="90000"/>
              </a:lnSpc>
              <a:spcAft>
                <a:spcPts val="800"/>
              </a:spcAft>
              <a:buFont typeface="Arial" panose="020B0604020202020204" pitchFamily="34" charset="0"/>
              <a:buChar char="•"/>
            </a:pPr>
            <a:r>
              <a:rPr lang="en-US" sz="2000" dirty="0">
                <a:effectLst/>
              </a:rPr>
              <a:t>Rue du Bochet</a:t>
            </a:r>
          </a:p>
          <a:p>
            <a:pPr marL="342900" lvl="0" indent="-228600">
              <a:lnSpc>
                <a:spcPct val="90000"/>
              </a:lnSpc>
              <a:spcAft>
                <a:spcPts val="800"/>
              </a:spcAft>
              <a:buFont typeface="Arial" panose="020B0604020202020204" pitchFamily="34" charset="0"/>
              <a:buChar char="•"/>
            </a:pPr>
            <a:r>
              <a:rPr lang="en-US" sz="2000" dirty="0">
                <a:effectLst/>
              </a:rPr>
              <a:t>Chemin de Recheneau</a:t>
            </a:r>
          </a:p>
        </p:txBody>
      </p:sp>
      <p:sp>
        <p:nvSpPr>
          <p:cNvPr id="3" name="ZoneTexte 2">
            <a:extLst>
              <a:ext uri="{FF2B5EF4-FFF2-40B4-BE49-F238E27FC236}">
                <a16:creationId xmlns:a16="http://schemas.microsoft.com/office/drawing/2014/main" id="{A18CA191-638B-D7D3-E91A-6E528491A57A}"/>
              </a:ext>
            </a:extLst>
          </p:cNvPr>
          <p:cNvSpPr txBox="1"/>
          <p:nvPr/>
        </p:nvSpPr>
        <p:spPr>
          <a:xfrm>
            <a:off x="632957" y="548275"/>
            <a:ext cx="4841364" cy="461665"/>
          </a:xfrm>
          <a:prstGeom prst="rect">
            <a:avLst/>
          </a:prstGeom>
          <a:noFill/>
        </p:spPr>
        <p:txBody>
          <a:bodyPr wrap="square" rtlCol="0">
            <a:spAutoFit/>
          </a:bodyPr>
          <a:lstStyle/>
          <a:p>
            <a:r>
              <a:rPr lang="en-US" sz="2400" b="1" u="sng" dirty="0">
                <a:solidFill>
                  <a:srgbClr val="0070C0"/>
                </a:solidFill>
              </a:rPr>
              <a:t>Rénovation des conduites d’eau</a:t>
            </a:r>
            <a:endParaRPr lang="fr-BE" sz="2400" b="1" u="sng" dirty="0">
              <a:solidFill>
                <a:srgbClr val="0070C0"/>
              </a:solidFill>
            </a:endParaRPr>
          </a:p>
        </p:txBody>
      </p:sp>
      <p:pic>
        <p:nvPicPr>
          <p:cNvPr id="6" name="Image 5">
            <a:extLst>
              <a:ext uri="{FF2B5EF4-FFF2-40B4-BE49-F238E27FC236}">
                <a16:creationId xmlns:a16="http://schemas.microsoft.com/office/drawing/2014/main" id="{7C295359-F1D5-BCCA-703F-1DB4F549DD60}"/>
              </a:ext>
            </a:extLst>
          </p:cNvPr>
          <p:cNvPicPr>
            <a:picLocks noChangeAspect="1"/>
          </p:cNvPicPr>
          <p:nvPr/>
        </p:nvPicPr>
        <p:blipFill rotWithShape="1">
          <a:blip r:embed="rId3"/>
          <a:srcRect r="18700" b="9089"/>
          <a:stretch/>
        </p:blipFill>
        <p:spPr>
          <a:xfrm>
            <a:off x="1333497" y="1224244"/>
            <a:ext cx="2227686" cy="1762407"/>
          </a:xfrm>
          <a:prstGeom prst="rect">
            <a:avLst/>
          </a:prstGeom>
        </p:spPr>
      </p:pic>
    </p:spTree>
    <p:extLst>
      <p:ext uri="{BB962C8B-B14F-4D97-AF65-F5344CB8AC3E}">
        <p14:creationId xmlns:p14="http://schemas.microsoft.com/office/powerpoint/2010/main" val="4081905893"/>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gradFill>
        <a:effectLst/>
      </p:bgPr>
    </p:bg>
    <p:spTree>
      <p:nvGrpSpPr>
        <p:cNvPr id="1" name=""/>
        <p:cNvGrpSpPr/>
        <p:nvPr/>
      </p:nvGrpSpPr>
      <p:grpSpPr>
        <a:xfrm>
          <a:off x="0" y="0"/>
          <a:ext cx="0" cy="0"/>
          <a:chOff x="0" y="0"/>
          <a:chExt cx="0" cy="0"/>
        </a:xfrm>
      </p:grpSpPr>
      <p:pic>
        <p:nvPicPr>
          <p:cNvPr id="4" name="Image 3" descr="Une image contenant plein air, arbre, ciel, route&#10;&#10;Description générée automatiquement">
            <a:extLst>
              <a:ext uri="{FF2B5EF4-FFF2-40B4-BE49-F238E27FC236}">
                <a16:creationId xmlns:a16="http://schemas.microsoft.com/office/drawing/2014/main" id="{9344EB5F-6F03-BF26-F461-E37AADD415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667" y="325252"/>
            <a:ext cx="11295316" cy="6469663"/>
          </a:xfrm>
          <a:prstGeom prst="rect">
            <a:avLst/>
          </a:prstGeom>
        </p:spPr>
      </p:pic>
      <p:sp>
        <p:nvSpPr>
          <p:cNvPr id="6" name="ZoneTexte 5">
            <a:extLst>
              <a:ext uri="{FF2B5EF4-FFF2-40B4-BE49-F238E27FC236}">
                <a16:creationId xmlns:a16="http://schemas.microsoft.com/office/drawing/2014/main" id="{E4FEBFD0-A374-7DC1-2190-3CA8281805AE}"/>
              </a:ext>
            </a:extLst>
          </p:cNvPr>
          <p:cNvSpPr txBox="1"/>
          <p:nvPr/>
        </p:nvSpPr>
        <p:spPr>
          <a:xfrm>
            <a:off x="776654" y="2133190"/>
            <a:ext cx="3281729" cy="4360104"/>
          </a:xfrm>
          <a:prstGeom prst="rect">
            <a:avLst/>
          </a:prstGeom>
          <a:noFill/>
        </p:spPr>
        <p:txBody>
          <a:bodyPr wrap="square">
            <a:spAutoFit/>
          </a:bodyPr>
          <a:lstStyle/>
          <a:p>
            <a:pPr>
              <a:lnSpc>
                <a:spcPct val="107000"/>
              </a:lnSpc>
              <a:spcAft>
                <a:spcPts val="800"/>
              </a:spcAft>
            </a:pPr>
            <a:r>
              <a:rPr lang="fr-FR" sz="2400" b="1" dirty="0">
                <a:ln>
                  <a:solidFill>
                    <a:schemeClr val="bg1"/>
                  </a:solidFill>
                </a:ln>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Ochamps 90 %</a:t>
            </a:r>
            <a:endParaRPr lang="fr-BE" sz="2400" b="1" dirty="0">
              <a:ln>
                <a:solidFill>
                  <a:schemeClr val="bg1"/>
                </a:solidFill>
              </a:ln>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Calibri" panose="020F0502020204030204" pitchFamily="34" charset="0"/>
              <a:buChar char="-"/>
            </a:pPr>
            <a:r>
              <a:rPr lang="fr-FR" sz="2000" dirty="0">
                <a:ln>
                  <a:solidFill>
                    <a:schemeClr val="bg1"/>
                  </a:solidFill>
                </a:ln>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Rue Jules Philippe</a:t>
            </a:r>
            <a:endParaRPr lang="fr-BE" sz="2000" dirty="0">
              <a:ln>
                <a:solidFill>
                  <a:schemeClr val="bg1"/>
                </a:solidFill>
              </a:ln>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800"/>
              </a:spcAft>
              <a:buFont typeface="Calibri" panose="020F0502020204030204" pitchFamily="34" charset="0"/>
              <a:buChar char="-"/>
            </a:pPr>
            <a:r>
              <a:rPr lang="fr-FR" sz="2000" dirty="0">
                <a:ln>
                  <a:solidFill>
                    <a:schemeClr val="bg1"/>
                  </a:solidFill>
                </a:ln>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Rue Baron Coppée</a:t>
            </a:r>
            <a:endParaRPr lang="fr-BE" sz="2000" dirty="0">
              <a:ln>
                <a:solidFill>
                  <a:schemeClr val="bg1"/>
                </a:solidFill>
              </a:ln>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800"/>
              </a:spcAft>
              <a:buFont typeface="Calibri" panose="020F0502020204030204" pitchFamily="34" charset="0"/>
              <a:buChar char="-"/>
            </a:pPr>
            <a:r>
              <a:rPr lang="fr-FR" sz="2000" dirty="0">
                <a:ln>
                  <a:solidFill>
                    <a:schemeClr val="bg1"/>
                  </a:solidFill>
                </a:ln>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Rue de Bertrix</a:t>
            </a:r>
            <a:endParaRPr lang="fr-BE" sz="2000" dirty="0">
              <a:ln>
                <a:solidFill>
                  <a:schemeClr val="bg1"/>
                </a:solidFill>
              </a:ln>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800"/>
              </a:spcAft>
              <a:buFont typeface="Calibri" panose="020F0502020204030204" pitchFamily="34" charset="0"/>
              <a:buChar char="-"/>
            </a:pPr>
            <a:r>
              <a:rPr lang="fr-FR" sz="2000" dirty="0">
                <a:ln>
                  <a:solidFill>
                    <a:schemeClr val="bg1"/>
                  </a:solidFill>
                </a:ln>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Rue Champs </a:t>
            </a:r>
            <a:r>
              <a:rPr lang="fr-FR" sz="2000" dirty="0" err="1">
                <a:ln>
                  <a:solidFill>
                    <a:schemeClr val="bg1"/>
                  </a:solidFill>
                </a:ln>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Dessies</a:t>
            </a:r>
            <a:endParaRPr lang="fr-BE" sz="2000" dirty="0">
              <a:ln>
                <a:solidFill>
                  <a:schemeClr val="bg1"/>
                </a:solidFill>
              </a:ln>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800"/>
              </a:spcAft>
              <a:buFont typeface="Calibri" panose="020F0502020204030204" pitchFamily="34" charset="0"/>
              <a:buChar char="-"/>
            </a:pPr>
            <a:r>
              <a:rPr lang="fr-FR" sz="2000" dirty="0">
                <a:ln>
                  <a:solidFill>
                    <a:schemeClr val="bg1"/>
                  </a:solidFill>
                </a:ln>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Rue du Grand Vivier</a:t>
            </a:r>
            <a:endParaRPr lang="fr-BE" sz="2000" dirty="0">
              <a:ln>
                <a:solidFill>
                  <a:schemeClr val="bg1"/>
                </a:solidFill>
              </a:ln>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800"/>
              </a:spcAft>
              <a:buFont typeface="Calibri" panose="020F0502020204030204" pitchFamily="34" charset="0"/>
              <a:buChar char="-"/>
            </a:pPr>
            <a:r>
              <a:rPr lang="fr-FR" sz="2000" dirty="0">
                <a:ln>
                  <a:solidFill>
                    <a:schemeClr val="bg1"/>
                  </a:solidFill>
                </a:ln>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Rue de Jéhonville</a:t>
            </a:r>
            <a:endParaRPr lang="fr-BE" sz="2000" dirty="0">
              <a:ln>
                <a:solidFill>
                  <a:schemeClr val="bg1"/>
                </a:solidFill>
              </a:ln>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800"/>
              </a:spcAft>
              <a:buFont typeface="Calibri" panose="020F0502020204030204" pitchFamily="34" charset="0"/>
              <a:buChar char="-"/>
            </a:pPr>
            <a:r>
              <a:rPr lang="fr-FR" sz="2000" dirty="0">
                <a:ln>
                  <a:solidFill>
                    <a:schemeClr val="bg1"/>
                  </a:solidFill>
                </a:ln>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Rue des Prés</a:t>
            </a:r>
            <a:endParaRPr lang="fr-BE" sz="2000" dirty="0">
              <a:ln>
                <a:solidFill>
                  <a:schemeClr val="bg1"/>
                </a:solidFill>
              </a:ln>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800"/>
              </a:spcAft>
              <a:buFont typeface="Calibri" panose="020F0502020204030204" pitchFamily="34" charset="0"/>
              <a:buChar char="-"/>
            </a:pPr>
            <a:r>
              <a:rPr lang="fr-FR" sz="2000" dirty="0">
                <a:ln>
                  <a:solidFill>
                    <a:schemeClr val="bg1"/>
                  </a:solidFill>
                </a:ln>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Rue Alphonse Jérouville</a:t>
            </a:r>
            <a:endParaRPr lang="fr-BE" sz="2000" dirty="0">
              <a:ln>
                <a:solidFill>
                  <a:schemeClr val="bg1"/>
                </a:solidFill>
              </a:ln>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800"/>
              </a:spcAft>
              <a:buFont typeface="Calibri" panose="020F0502020204030204" pitchFamily="34" charset="0"/>
              <a:buChar char="-"/>
            </a:pPr>
            <a:r>
              <a:rPr lang="fr-FR" sz="2000" dirty="0">
                <a:ln>
                  <a:solidFill>
                    <a:schemeClr val="bg1"/>
                  </a:solidFill>
                </a:ln>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Rue d’Anloy</a:t>
            </a:r>
            <a:endParaRPr lang="fr-BE" sz="2000" dirty="0">
              <a:ln>
                <a:solidFill>
                  <a:schemeClr val="bg1"/>
                </a:solidFill>
              </a:ln>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8" name="ZoneTexte 7">
            <a:extLst>
              <a:ext uri="{FF2B5EF4-FFF2-40B4-BE49-F238E27FC236}">
                <a16:creationId xmlns:a16="http://schemas.microsoft.com/office/drawing/2014/main" id="{D1DC8F7A-DA13-5AC6-3366-8BE5BA9A856E}"/>
              </a:ext>
            </a:extLst>
          </p:cNvPr>
          <p:cNvSpPr txBox="1"/>
          <p:nvPr/>
        </p:nvSpPr>
        <p:spPr>
          <a:xfrm>
            <a:off x="4058383" y="2670409"/>
            <a:ext cx="2799617" cy="3862339"/>
          </a:xfrm>
          <a:prstGeom prst="rect">
            <a:avLst/>
          </a:prstGeom>
          <a:noFill/>
        </p:spPr>
        <p:txBody>
          <a:bodyPr wrap="square">
            <a:spAutoFit/>
          </a:bodyPr>
          <a:lstStyle/>
          <a:p>
            <a:pPr marL="342900" lvl="0" indent="-342900">
              <a:lnSpc>
                <a:spcPct val="107000"/>
              </a:lnSpc>
              <a:spcAft>
                <a:spcPts val="800"/>
              </a:spcAft>
              <a:buFont typeface="Calibri" panose="020F0502020204030204" pitchFamily="34" charset="0"/>
              <a:buChar char="-"/>
            </a:pPr>
            <a:r>
              <a:rPr lang="fr-FR" sz="2000" dirty="0">
                <a:ln>
                  <a:solidFill>
                    <a:schemeClr val="bg1"/>
                  </a:solidFill>
                </a:ln>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Rue Major Mouzon</a:t>
            </a:r>
            <a:endParaRPr lang="fr-BE" sz="2000" dirty="0">
              <a:ln>
                <a:solidFill>
                  <a:schemeClr val="bg1"/>
                </a:solidFill>
              </a:ln>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800"/>
              </a:spcAft>
              <a:buFont typeface="Calibri" panose="020F0502020204030204" pitchFamily="34" charset="0"/>
              <a:buChar char="-"/>
            </a:pPr>
            <a:r>
              <a:rPr lang="fr-FR" sz="2000" dirty="0">
                <a:ln>
                  <a:solidFill>
                    <a:schemeClr val="bg1"/>
                  </a:solidFill>
                </a:ln>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Rue de la Grotte</a:t>
            </a:r>
            <a:endParaRPr lang="fr-BE" sz="2000" dirty="0">
              <a:ln>
                <a:solidFill>
                  <a:schemeClr val="bg1"/>
                </a:solidFill>
              </a:ln>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800"/>
              </a:spcAft>
              <a:buFont typeface="Calibri" panose="020F0502020204030204" pitchFamily="34" charset="0"/>
              <a:buChar char="-"/>
            </a:pPr>
            <a:r>
              <a:rPr lang="fr-FR" sz="2000" dirty="0">
                <a:ln>
                  <a:solidFill>
                    <a:schemeClr val="bg1"/>
                  </a:solidFill>
                </a:ln>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Rhenauterme</a:t>
            </a:r>
            <a:endParaRPr lang="fr-BE" sz="2000" dirty="0">
              <a:ln>
                <a:solidFill>
                  <a:schemeClr val="bg1"/>
                </a:solidFill>
              </a:ln>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800"/>
              </a:spcAft>
              <a:buFont typeface="Calibri" panose="020F0502020204030204" pitchFamily="34" charset="0"/>
              <a:buChar char="-"/>
            </a:pPr>
            <a:r>
              <a:rPr lang="fr-FR" sz="2000" dirty="0">
                <a:ln>
                  <a:solidFill>
                    <a:schemeClr val="bg1"/>
                  </a:solidFill>
                </a:ln>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Voie de la Hez</a:t>
            </a:r>
            <a:endParaRPr lang="fr-BE" sz="2000" dirty="0">
              <a:ln>
                <a:solidFill>
                  <a:schemeClr val="bg1"/>
                </a:solidFill>
              </a:ln>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800"/>
              </a:spcAft>
              <a:buFont typeface="Calibri" panose="020F0502020204030204" pitchFamily="34" charset="0"/>
              <a:buChar char="-"/>
            </a:pPr>
            <a:r>
              <a:rPr lang="fr-FR" sz="2000" dirty="0">
                <a:ln>
                  <a:solidFill>
                    <a:schemeClr val="bg1"/>
                  </a:solidFill>
                </a:ln>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Rue de l’Ermite</a:t>
            </a:r>
            <a:endParaRPr lang="fr-BE" sz="2000" dirty="0">
              <a:ln>
                <a:solidFill>
                  <a:schemeClr val="bg1"/>
                </a:solidFill>
              </a:ln>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800"/>
              </a:spcAft>
              <a:buFont typeface="Calibri" panose="020F0502020204030204" pitchFamily="34" charset="0"/>
              <a:buChar char="-"/>
            </a:pPr>
            <a:r>
              <a:rPr lang="fr-FR" sz="2000" dirty="0">
                <a:ln>
                  <a:solidFill>
                    <a:schemeClr val="bg1"/>
                  </a:solidFill>
                </a:ln>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Rue de la Goutelle</a:t>
            </a:r>
            <a:endParaRPr lang="fr-BE" sz="2000" dirty="0">
              <a:ln>
                <a:solidFill>
                  <a:schemeClr val="bg1"/>
                </a:solidFill>
              </a:ln>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800"/>
              </a:spcAft>
              <a:buFont typeface="Calibri" panose="020F0502020204030204" pitchFamily="34" charset="0"/>
              <a:buChar char="-"/>
            </a:pPr>
            <a:r>
              <a:rPr lang="fr-FR" sz="2000" dirty="0">
                <a:ln>
                  <a:solidFill>
                    <a:schemeClr val="bg1"/>
                  </a:solidFill>
                </a:ln>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Rue des Combattants</a:t>
            </a:r>
            <a:endParaRPr lang="fr-BE" sz="2000" dirty="0">
              <a:ln>
                <a:solidFill>
                  <a:schemeClr val="bg1"/>
                </a:solidFill>
              </a:ln>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800"/>
              </a:spcAft>
              <a:buFont typeface="Calibri" panose="020F0502020204030204" pitchFamily="34" charset="0"/>
              <a:buChar char="-"/>
            </a:pPr>
            <a:r>
              <a:rPr lang="fr-FR" sz="2000" dirty="0">
                <a:ln>
                  <a:solidFill>
                    <a:schemeClr val="bg1"/>
                  </a:solidFill>
                </a:ln>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Rue Jean Binze</a:t>
            </a:r>
            <a:endParaRPr lang="fr-BE" sz="2000" dirty="0">
              <a:ln>
                <a:solidFill>
                  <a:schemeClr val="bg1"/>
                </a:solidFill>
              </a:ln>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800"/>
              </a:spcAft>
              <a:buFont typeface="Calibri" panose="020F0502020204030204" pitchFamily="34" charset="0"/>
              <a:buChar char="-"/>
            </a:pPr>
            <a:r>
              <a:rPr lang="fr-FR" sz="2000" dirty="0">
                <a:ln>
                  <a:solidFill>
                    <a:schemeClr val="bg1"/>
                  </a:solidFill>
                </a:ln>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Rue des Déportés</a:t>
            </a:r>
            <a:endParaRPr lang="fr-BE" sz="2000" dirty="0">
              <a:ln>
                <a:solidFill>
                  <a:schemeClr val="bg1"/>
                </a:solidFill>
              </a:ln>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917279"/>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 1">
            <a:extLst>
              <a:ext uri="{FF2B5EF4-FFF2-40B4-BE49-F238E27FC236}">
                <a16:creationId xmlns:a16="http://schemas.microsoft.com/office/drawing/2014/main" id="{2A4972B9-BC4D-0139-FF08-E189495A1C19}"/>
              </a:ext>
            </a:extLst>
          </p:cNvPr>
          <p:cNvPicPr>
            <a:picLocks noChangeAspect="1"/>
          </p:cNvPicPr>
          <p:nvPr/>
        </p:nvPicPr>
        <p:blipFill rotWithShape="1">
          <a:blip r:embed="rId2"/>
          <a:srcRect t="5750"/>
          <a:stretch/>
        </p:blipFill>
        <p:spPr>
          <a:xfrm>
            <a:off x="2522356" y="10"/>
            <a:ext cx="9669642" cy="6857990"/>
          </a:xfrm>
          <a:prstGeom prst="rect">
            <a:avLst/>
          </a:prstGeom>
        </p:spPr>
      </p:pic>
      <p:sp>
        <p:nvSpPr>
          <p:cNvPr id="10" name="Rectangle 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ZoneTexte 2">
            <a:extLst>
              <a:ext uri="{FF2B5EF4-FFF2-40B4-BE49-F238E27FC236}">
                <a16:creationId xmlns:a16="http://schemas.microsoft.com/office/drawing/2014/main" id="{3366773B-93B8-A254-AEF5-DDC94941090F}"/>
              </a:ext>
            </a:extLst>
          </p:cNvPr>
          <p:cNvSpPr txBox="1"/>
          <p:nvPr/>
        </p:nvSpPr>
        <p:spPr>
          <a:xfrm>
            <a:off x="733425" y="1434076"/>
            <a:ext cx="3822189" cy="3742762"/>
          </a:xfrm>
          <a:prstGeom prst="rect">
            <a:avLst/>
          </a:prstGeom>
        </p:spPr>
        <p:txBody>
          <a:bodyPr vert="horz" lIns="91440" tIns="45720" rIns="91440" bIns="45720" rtlCol="0">
            <a:normAutofit/>
          </a:bodyPr>
          <a:lstStyle/>
          <a:p>
            <a:pPr>
              <a:lnSpc>
                <a:spcPct val="90000"/>
              </a:lnSpc>
              <a:spcAft>
                <a:spcPts val="800"/>
              </a:spcAft>
            </a:pPr>
            <a:r>
              <a:rPr lang="en-US" sz="2400" b="1" dirty="0">
                <a:effectLst/>
              </a:rPr>
              <a:t>Transinne 80 %</a:t>
            </a:r>
          </a:p>
          <a:p>
            <a:pPr marL="342900" lvl="0" indent="-228600">
              <a:lnSpc>
                <a:spcPct val="90000"/>
              </a:lnSpc>
              <a:spcAft>
                <a:spcPts val="800"/>
              </a:spcAft>
              <a:buFont typeface="Arial" panose="020B0604020202020204" pitchFamily="34" charset="0"/>
              <a:buChar char="•"/>
            </a:pPr>
            <a:r>
              <a:rPr lang="en-US" sz="2000" dirty="0">
                <a:effectLst/>
              </a:rPr>
              <a:t>Grand Rue</a:t>
            </a:r>
          </a:p>
          <a:p>
            <a:pPr marL="342900" lvl="0" indent="-228600">
              <a:lnSpc>
                <a:spcPct val="90000"/>
              </a:lnSpc>
              <a:spcAft>
                <a:spcPts val="800"/>
              </a:spcAft>
              <a:buFont typeface="Arial" panose="020B0604020202020204" pitchFamily="34" charset="0"/>
              <a:buChar char="•"/>
            </a:pPr>
            <a:r>
              <a:rPr lang="en-US" sz="2000" dirty="0">
                <a:effectLst/>
              </a:rPr>
              <a:t>Rue Nouvelle</a:t>
            </a:r>
          </a:p>
          <a:p>
            <a:pPr marL="342900" lvl="0" indent="-228600">
              <a:lnSpc>
                <a:spcPct val="90000"/>
              </a:lnSpc>
              <a:spcAft>
                <a:spcPts val="800"/>
              </a:spcAft>
              <a:buFont typeface="Arial" panose="020B0604020202020204" pitchFamily="34" charset="0"/>
              <a:buChar char="•"/>
            </a:pPr>
            <a:r>
              <a:rPr lang="en-US" sz="2000" dirty="0">
                <a:effectLst/>
              </a:rPr>
              <a:t>Rue de la Colline</a:t>
            </a:r>
          </a:p>
          <a:p>
            <a:pPr marL="342900" lvl="0" indent="-228600">
              <a:lnSpc>
                <a:spcPct val="90000"/>
              </a:lnSpc>
              <a:spcAft>
                <a:spcPts val="800"/>
              </a:spcAft>
              <a:buFont typeface="Arial" panose="020B0604020202020204" pitchFamily="34" charset="0"/>
              <a:buChar char="•"/>
            </a:pPr>
            <a:r>
              <a:rPr lang="en-US" sz="2000" dirty="0">
                <a:effectLst/>
              </a:rPr>
              <a:t>Rue de la Hauche</a:t>
            </a:r>
          </a:p>
          <a:p>
            <a:pPr marL="342900" lvl="0" indent="-228600">
              <a:lnSpc>
                <a:spcPct val="90000"/>
              </a:lnSpc>
              <a:spcAft>
                <a:spcPts val="800"/>
              </a:spcAft>
              <a:buFont typeface="Arial" panose="020B0604020202020204" pitchFamily="34" charset="0"/>
              <a:buChar char="•"/>
            </a:pPr>
            <a:r>
              <a:rPr lang="en-US" sz="2000" dirty="0">
                <a:effectLst/>
              </a:rPr>
              <a:t>Rue du Couvent</a:t>
            </a:r>
          </a:p>
          <a:p>
            <a:pPr marL="342900" lvl="0" indent="-228600">
              <a:lnSpc>
                <a:spcPct val="90000"/>
              </a:lnSpc>
              <a:spcAft>
                <a:spcPts val="800"/>
              </a:spcAft>
              <a:buFont typeface="Arial" panose="020B0604020202020204" pitchFamily="34" charset="0"/>
              <a:buChar char="•"/>
            </a:pPr>
            <a:r>
              <a:rPr lang="en-US" sz="2000" dirty="0">
                <a:effectLst/>
              </a:rPr>
              <a:t>Rue de l’Eglise</a:t>
            </a:r>
          </a:p>
          <a:p>
            <a:pPr marL="342900" lvl="0" indent="-228600">
              <a:lnSpc>
                <a:spcPct val="90000"/>
              </a:lnSpc>
              <a:spcAft>
                <a:spcPts val="800"/>
              </a:spcAft>
              <a:buFont typeface="Arial" panose="020B0604020202020204" pitchFamily="34" charset="0"/>
              <a:buChar char="•"/>
            </a:pPr>
            <a:r>
              <a:rPr lang="en-US" sz="2000" dirty="0">
                <a:effectLst/>
              </a:rPr>
              <a:t>Rue du Chêne</a:t>
            </a:r>
          </a:p>
          <a:p>
            <a:pPr marL="342900" lvl="0" indent="-228600">
              <a:lnSpc>
                <a:spcPct val="90000"/>
              </a:lnSpc>
              <a:spcAft>
                <a:spcPts val="800"/>
              </a:spcAft>
              <a:buFont typeface="Arial" panose="020B0604020202020204" pitchFamily="34" charset="0"/>
              <a:buChar char="•"/>
            </a:pPr>
            <a:r>
              <a:rPr lang="en-US" sz="2000" dirty="0">
                <a:effectLst/>
              </a:rPr>
              <a:t>Rue des Hêtres</a:t>
            </a:r>
          </a:p>
        </p:txBody>
      </p:sp>
    </p:spTree>
    <p:extLst>
      <p:ext uri="{BB962C8B-B14F-4D97-AF65-F5344CB8AC3E}">
        <p14:creationId xmlns:p14="http://schemas.microsoft.com/office/powerpoint/2010/main" val="3726332862"/>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gradFill>
        <a:effectLst/>
      </p:bgPr>
    </p:bg>
    <p:spTree>
      <p:nvGrpSpPr>
        <p:cNvPr id="1" name=""/>
        <p:cNvGrpSpPr/>
        <p:nvPr/>
      </p:nvGrpSpPr>
      <p:grpSpPr>
        <a:xfrm>
          <a:off x="0" y="0"/>
          <a:ext cx="0" cy="0"/>
          <a:chOff x="0" y="0"/>
          <a:chExt cx="0" cy="0"/>
        </a:xfrm>
      </p:grpSpPr>
      <p:sp useBgFill="1">
        <p:nvSpPr>
          <p:cNvPr id="30" name="Rectangle 18">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 1">
            <a:extLst>
              <a:ext uri="{FF2B5EF4-FFF2-40B4-BE49-F238E27FC236}">
                <a16:creationId xmlns:a16="http://schemas.microsoft.com/office/drawing/2014/main" id="{174081F3-6C69-7F4F-E169-21C956E82921}"/>
              </a:ext>
            </a:extLst>
          </p:cNvPr>
          <p:cNvPicPr>
            <a:picLocks noChangeAspect="1"/>
          </p:cNvPicPr>
          <p:nvPr/>
        </p:nvPicPr>
        <p:blipFill rotWithShape="1">
          <a:blip r:embed="rId2"/>
          <a:srcRect t="9091" r="13818"/>
          <a:stretch/>
        </p:blipFill>
        <p:spPr>
          <a:xfrm>
            <a:off x="3523488" y="10"/>
            <a:ext cx="8668512" cy="6857990"/>
          </a:xfrm>
          <a:prstGeom prst="rect">
            <a:avLst/>
          </a:prstGeom>
        </p:spPr>
      </p:pic>
      <p:sp>
        <p:nvSpPr>
          <p:cNvPr id="31" name="Rectangle 20">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2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3" name="Rectangle 2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ZoneTexte 2">
            <a:extLst>
              <a:ext uri="{FF2B5EF4-FFF2-40B4-BE49-F238E27FC236}">
                <a16:creationId xmlns:a16="http://schemas.microsoft.com/office/drawing/2014/main" id="{AD3179BE-7C82-523C-FFC3-7E3B95A4C37E}"/>
              </a:ext>
            </a:extLst>
          </p:cNvPr>
          <p:cNvSpPr txBox="1"/>
          <p:nvPr/>
        </p:nvSpPr>
        <p:spPr>
          <a:xfrm>
            <a:off x="476917" y="2036446"/>
            <a:ext cx="3543110" cy="3472054"/>
          </a:xfrm>
          <a:prstGeom prst="rect">
            <a:avLst/>
          </a:prstGeom>
        </p:spPr>
        <p:txBody>
          <a:bodyPr vert="horz" lIns="91440" tIns="45720" rIns="91440" bIns="45720" rtlCol="0" anchor="t">
            <a:normAutofit/>
          </a:bodyPr>
          <a:lstStyle/>
          <a:p>
            <a:pPr>
              <a:lnSpc>
                <a:spcPct val="90000"/>
              </a:lnSpc>
              <a:spcAft>
                <a:spcPts val="800"/>
              </a:spcAft>
            </a:pPr>
            <a:r>
              <a:rPr lang="en-US" sz="2400" b="1" dirty="0">
                <a:effectLst/>
              </a:rPr>
              <a:t>Villance 80 %</a:t>
            </a:r>
          </a:p>
          <a:p>
            <a:pPr marL="342900" lvl="0" indent="-228600">
              <a:lnSpc>
                <a:spcPct val="90000"/>
              </a:lnSpc>
              <a:spcAft>
                <a:spcPts val="800"/>
              </a:spcAft>
              <a:buFont typeface="Arial" panose="020B0604020202020204" pitchFamily="34" charset="0"/>
              <a:buChar char="•"/>
            </a:pPr>
            <a:r>
              <a:rPr lang="en-US" sz="2000" dirty="0">
                <a:effectLst/>
              </a:rPr>
              <a:t>Rue de la Gare</a:t>
            </a:r>
          </a:p>
          <a:p>
            <a:pPr marL="342900" lvl="0" indent="-228600">
              <a:lnSpc>
                <a:spcPct val="90000"/>
              </a:lnSpc>
              <a:spcAft>
                <a:spcPts val="800"/>
              </a:spcAft>
              <a:buFont typeface="Arial" panose="020B0604020202020204" pitchFamily="34" charset="0"/>
              <a:buChar char="•"/>
            </a:pPr>
            <a:r>
              <a:rPr lang="en-US" sz="2000" dirty="0">
                <a:effectLst/>
              </a:rPr>
              <a:t>Rue de la Bôlette</a:t>
            </a:r>
          </a:p>
          <a:p>
            <a:pPr marL="342900" lvl="0" indent="-228600">
              <a:lnSpc>
                <a:spcPct val="90000"/>
              </a:lnSpc>
              <a:spcAft>
                <a:spcPts val="800"/>
              </a:spcAft>
              <a:buFont typeface="Arial" panose="020B0604020202020204" pitchFamily="34" charset="0"/>
              <a:buChar char="•"/>
            </a:pPr>
            <a:r>
              <a:rPr lang="en-US" sz="2000" dirty="0">
                <a:effectLst/>
              </a:rPr>
              <a:t>Rue Figeohay</a:t>
            </a:r>
          </a:p>
          <a:p>
            <a:pPr marL="342900" lvl="0" indent="-228600">
              <a:lnSpc>
                <a:spcPct val="90000"/>
              </a:lnSpc>
              <a:spcAft>
                <a:spcPts val="800"/>
              </a:spcAft>
              <a:buFont typeface="Arial" panose="020B0604020202020204" pitchFamily="34" charset="0"/>
              <a:buChar char="•"/>
            </a:pPr>
            <a:r>
              <a:rPr lang="en-US" sz="2000" dirty="0">
                <a:effectLst/>
              </a:rPr>
              <a:t>Rue Wez-de-Bouillon</a:t>
            </a:r>
          </a:p>
          <a:p>
            <a:pPr marL="342900" lvl="0" indent="-228600">
              <a:lnSpc>
                <a:spcPct val="90000"/>
              </a:lnSpc>
              <a:spcAft>
                <a:spcPts val="800"/>
              </a:spcAft>
              <a:buFont typeface="Arial" panose="020B0604020202020204" pitchFamily="34" charset="0"/>
              <a:buChar char="•"/>
            </a:pPr>
            <a:r>
              <a:rPr lang="en-US" sz="2000" dirty="0">
                <a:effectLst/>
              </a:rPr>
              <a:t>Rue de Chamont </a:t>
            </a:r>
          </a:p>
          <a:p>
            <a:pPr marL="342900" lvl="0" indent="-228600">
              <a:lnSpc>
                <a:spcPct val="90000"/>
              </a:lnSpc>
              <a:spcAft>
                <a:spcPts val="800"/>
              </a:spcAft>
              <a:buFont typeface="Arial" panose="020B0604020202020204" pitchFamily="34" charset="0"/>
              <a:buChar char="•"/>
            </a:pPr>
            <a:r>
              <a:rPr lang="en-US" sz="2000" dirty="0">
                <a:effectLst/>
              </a:rPr>
              <a:t>Rue des Broux</a:t>
            </a:r>
          </a:p>
          <a:p>
            <a:pPr marL="342900" lvl="0" indent="-228600">
              <a:lnSpc>
                <a:spcPct val="90000"/>
              </a:lnSpc>
              <a:spcAft>
                <a:spcPts val="800"/>
              </a:spcAft>
              <a:buFont typeface="Arial" panose="020B0604020202020204" pitchFamily="34" charset="0"/>
              <a:buChar char="•"/>
            </a:pPr>
            <a:r>
              <a:rPr lang="en-US" sz="2000" dirty="0">
                <a:effectLst/>
              </a:rPr>
              <a:t>Rue Fond-Guérin</a:t>
            </a:r>
          </a:p>
        </p:txBody>
      </p:sp>
    </p:spTree>
    <p:extLst>
      <p:ext uri="{BB962C8B-B14F-4D97-AF65-F5344CB8AC3E}">
        <p14:creationId xmlns:p14="http://schemas.microsoft.com/office/powerpoint/2010/main" val="1727121276"/>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 1">
            <a:extLst>
              <a:ext uri="{FF2B5EF4-FFF2-40B4-BE49-F238E27FC236}">
                <a16:creationId xmlns:a16="http://schemas.microsoft.com/office/drawing/2014/main" id="{484FDA49-5A6B-94A3-A27D-283AB582A1A0}"/>
              </a:ext>
            </a:extLst>
          </p:cNvPr>
          <p:cNvPicPr>
            <a:picLocks noChangeAspect="1"/>
          </p:cNvPicPr>
          <p:nvPr/>
        </p:nvPicPr>
        <p:blipFill rotWithShape="1">
          <a:blip r:embed="rId2"/>
          <a:srcRect t="1099" r="16866" b="-2"/>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ZoneTexte 3">
            <a:extLst>
              <a:ext uri="{FF2B5EF4-FFF2-40B4-BE49-F238E27FC236}">
                <a16:creationId xmlns:a16="http://schemas.microsoft.com/office/drawing/2014/main" id="{3027195F-26C6-86F8-D74A-556E4A95A422}"/>
              </a:ext>
            </a:extLst>
          </p:cNvPr>
          <p:cNvSpPr txBox="1"/>
          <p:nvPr/>
        </p:nvSpPr>
        <p:spPr>
          <a:xfrm>
            <a:off x="359283" y="2051304"/>
            <a:ext cx="3438906" cy="3464052"/>
          </a:xfrm>
          <a:prstGeom prst="rect">
            <a:avLst/>
          </a:prstGeom>
        </p:spPr>
        <p:txBody>
          <a:bodyPr vert="horz" lIns="91440" tIns="45720" rIns="91440" bIns="45720" rtlCol="0" anchor="t">
            <a:noAutofit/>
          </a:bodyPr>
          <a:lstStyle/>
          <a:p>
            <a:pPr>
              <a:lnSpc>
                <a:spcPct val="90000"/>
              </a:lnSpc>
              <a:spcAft>
                <a:spcPts val="800"/>
              </a:spcAft>
            </a:pPr>
            <a:r>
              <a:rPr lang="en-US" sz="2400" b="1" dirty="0">
                <a:effectLst/>
              </a:rPr>
              <a:t>Anloy 75 %</a:t>
            </a:r>
          </a:p>
          <a:p>
            <a:pPr marL="342900" lvl="0" indent="-228600">
              <a:lnSpc>
                <a:spcPct val="90000"/>
              </a:lnSpc>
              <a:spcAft>
                <a:spcPts val="800"/>
              </a:spcAft>
              <a:buFont typeface="Arial" panose="020B0604020202020204" pitchFamily="34" charset="0"/>
              <a:buChar char="•"/>
            </a:pPr>
            <a:r>
              <a:rPr lang="en-US" sz="2000" dirty="0">
                <a:effectLst/>
              </a:rPr>
              <a:t>Vieille Voie</a:t>
            </a:r>
          </a:p>
          <a:p>
            <a:pPr marL="342900" lvl="0" indent="-228600">
              <a:lnSpc>
                <a:spcPct val="90000"/>
              </a:lnSpc>
              <a:spcAft>
                <a:spcPts val="800"/>
              </a:spcAft>
              <a:buFont typeface="Arial" panose="020B0604020202020204" pitchFamily="34" charset="0"/>
              <a:buChar char="•"/>
            </a:pPr>
            <a:r>
              <a:rPr lang="en-US" sz="2000" dirty="0">
                <a:effectLst/>
              </a:rPr>
              <a:t>Rue Burnaumont</a:t>
            </a:r>
          </a:p>
          <a:p>
            <a:pPr marL="342900" lvl="0" indent="-228600">
              <a:lnSpc>
                <a:spcPct val="90000"/>
              </a:lnSpc>
              <a:spcAft>
                <a:spcPts val="800"/>
              </a:spcAft>
              <a:buFont typeface="Arial" panose="020B0604020202020204" pitchFamily="34" charset="0"/>
              <a:buChar char="•"/>
            </a:pPr>
            <a:r>
              <a:rPr lang="en-US" sz="2000" dirty="0">
                <a:effectLst/>
              </a:rPr>
              <a:t>Rue Vaudrimont</a:t>
            </a:r>
          </a:p>
          <a:p>
            <a:pPr marL="342900" lvl="0" indent="-228600">
              <a:lnSpc>
                <a:spcPct val="90000"/>
              </a:lnSpc>
              <a:spcAft>
                <a:spcPts val="800"/>
              </a:spcAft>
              <a:buFont typeface="Arial" panose="020B0604020202020204" pitchFamily="34" charset="0"/>
              <a:buChar char="•"/>
            </a:pPr>
            <a:r>
              <a:rPr lang="en-US" sz="2000" dirty="0">
                <a:effectLst/>
              </a:rPr>
              <a:t>Rue Lavaux</a:t>
            </a:r>
          </a:p>
          <a:p>
            <a:pPr marL="342900" lvl="0" indent="-228600">
              <a:lnSpc>
                <a:spcPct val="90000"/>
              </a:lnSpc>
              <a:spcAft>
                <a:spcPts val="800"/>
              </a:spcAft>
              <a:buFont typeface="Arial" panose="020B0604020202020204" pitchFamily="34" charset="0"/>
              <a:buChar char="•"/>
            </a:pPr>
            <a:r>
              <a:rPr lang="en-US" sz="2000" dirty="0">
                <a:effectLst/>
              </a:rPr>
              <a:t>Rue de Chestelle</a:t>
            </a:r>
          </a:p>
          <a:p>
            <a:pPr marL="342900" lvl="0" indent="-228600">
              <a:lnSpc>
                <a:spcPct val="90000"/>
              </a:lnSpc>
              <a:spcAft>
                <a:spcPts val="800"/>
              </a:spcAft>
              <a:buFont typeface="Arial" panose="020B0604020202020204" pitchFamily="34" charset="0"/>
              <a:buChar char="•"/>
            </a:pPr>
            <a:r>
              <a:rPr lang="en-US" sz="2000" dirty="0">
                <a:effectLst/>
              </a:rPr>
              <a:t>Chemin du Lavoir</a:t>
            </a:r>
          </a:p>
          <a:p>
            <a:pPr marL="342900" lvl="0" indent="-228600">
              <a:lnSpc>
                <a:spcPct val="90000"/>
              </a:lnSpc>
              <a:spcAft>
                <a:spcPts val="800"/>
              </a:spcAft>
              <a:buFont typeface="Arial" panose="020B0604020202020204" pitchFamily="34" charset="0"/>
              <a:buChar char="•"/>
            </a:pPr>
            <a:r>
              <a:rPr lang="en-US" sz="2000" dirty="0">
                <a:effectLst/>
              </a:rPr>
              <a:t>Les Petelles et Wachamps à 100%</a:t>
            </a:r>
          </a:p>
        </p:txBody>
      </p:sp>
    </p:spTree>
    <p:extLst>
      <p:ext uri="{BB962C8B-B14F-4D97-AF65-F5344CB8AC3E}">
        <p14:creationId xmlns:p14="http://schemas.microsoft.com/office/powerpoint/2010/main" val="601407738"/>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gra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 1">
            <a:extLst>
              <a:ext uri="{FF2B5EF4-FFF2-40B4-BE49-F238E27FC236}">
                <a16:creationId xmlns:a16="http://schemas.microsoft.com/office/drawing/2014/main" id="{4F19CF72-0A34-A19D-71ED-14AD99B4D5CC}"/>
              </a:ext>
            </a:extLst>
          </p:cNvPr>
          <p:cNvPicPr>
            <a:picLocks noChangeAspect="1"/>
          </p:cNvPicPr>
          <p:nvPr/>
        </p:nvPicPr>
        <p:blipFill rotWithShape="1">
          <a:blip r:embed="rId2"/>
          <a:srcRect t="42299" b="4509"/>
          <a:stretch/>
        </p:blipFill>
        <p:spPr>
          <a:xfrm>
            <a:off x="2473646" y="0"/>
            <a:ext cx="9669642" cy="6857990"/>
          </a:xfrm>
          <a:prstGeom prst="rect">
            <a:avLst/>
          </a:prstGeom>
        </p:spPr>
      </p:pic>
      <p:sp>
        <p:nvSpPr>
          <p:cNvPr id="22" name="Rectangle 2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ZoneTexte 3">
            <a:extLst>
              <a:ext uri="{FF2B5EF4-FFF2-40B4-BE49-F238E27FC236}">
                <a16:creationId xmlns:a16="http://schemas.microsoft.com/office/drawing/2014/main" id="{A5EAE619-357B-D0AA-CC01-B7A926BC434A}"/>
              </a:ext>
            </a:extLst>
          </p:cNvPr>
          <p:cNvSpPr txBox="1"/>
          <p:nvPr/>
        </p:nvSpPr>
        <p:spPr>
          <a:xfrm>
            <a:off x="505402" y="941663"/>
            <a:ext cx="3822189" cy="3742762"/>
          </a:xfrm>
          <a:prstGeom prst="rect">
            <a:avLst/>
          </a:prstGeom>
        </p:spPr>
        <p:txBody>
          <a:bodyPr vert="horz" lIns="91440" tIns="45720" rIns="91440" bIns="45720" rtlCol="0">
            <a:noAutofit/>
          </a:bodyPr>
          <a:lstStyle/>
          <a:p>
            <a:pPr>
              <a:lnSpc>
                <a:spcPct val="90000"/>
              </a:lnSpc>
              <a:spcAft>
                <a:spcPts val="800"/>
              </a:spcAft>
            </a:pPr>
            <a:r>
              <a:rPr lang="en-US" sz="2400" b="1" dirty="0">
                <a:effectLst/>
              </a:rPr>
              <a:t>Libin 70 %</a:t>
            </a:r>
          </a:p>
          <a:p>
            <a:pPr marL="342900" lvl="0" indent="-228600">
              <a:lnSpc>
                <a:spcPct val="90000"/>
              </a:lnSpc>
              <a:spcAft>
                <a:spcPts val="800"/>
              </a:spcAft>
              <a:buFont typeface="Arial" panose="020B0604020202020204" pitchFamily="34" charset="0"/>
              <a:buChar char="•"/>
            </a:pPr>
            <a:r>
              <a:rPr lang="en-US" sz="2000" dirty="0">
                <a:effectLst/>
              </a:rPr>
              <a:t>Rue de Glaireuse</a:t>
            </a:r>
          </a:p>
          <a:p>
            <a:pPr marL="342900" lvl="0" indent="-228600">
              <a:lnSpc>
                <a:spcPct val="90000"/>
              </a:lnSpc>
              <a:spcAft>
                <a:spcPts val="800"/>
              </a:spcAft>
              <a:buFont typeface="Arial" panose="020B0604020202020204" pitchFamily="34" charset="0"/>
              <a:buChar char="•"/>
            </a:pPr>
            <a:r>
              <a:rPr lang="en-US" sz="2000" dirty="0">
                <a:effectLst/>
              </a:rPr>
              <a:t>Rue Pairibuchy</a:t>
            </a:r>
          </a:p>
          <a:p>
            <a:pPr marL="342900" lvl="0" indent="-228600">
              <a:lnSpc>
                <a:spcPct val="90000"/>
              </a:lnSpc>
              <a:spcAft>
                <a:spcPts val="800"/>
              </a:spcAft>
              <a:buFont typeface="Arial" panose="020B0604020202020204" pitchFamily="34" charset="0"/>
              <a:buChar char="•"/>
            </a:pPr>
            <a:r>
              <a:rPr lang="en-US" sz="2000" dirty="0">
                <a:effectLst/>
              </a:rPr>
              <a:t>Rue des Vieux Fours</a:t>
            </a:r>
          </a:p>
          <a:p>
            <a:pPr marL="342900" lvl="0" indent="-228600">
              <a:lnSpc>
                <a:spcPct val="90000"/>
              </a:lnSpc>
              <a:spcAft>
                <a:spcPts val="800"/>
              </a:spcAft>
              <a:buFont typeface="Arial" panose="020B0604020202020204" pitchFamily="34" charset="0"/>
              <a:buChar char="•"/>
            </a:pPr>
            <a:r>
              <a:rPr lang="en-US" sz="2000" dirty="0">
                <a:effectLst/>
              </a:rPr>
              <a:t>Rue des Vieux Trous</a:t>
            </a:r>
          </a:p>
          <a:p>
            <a:pPr marL="342900" lvl="0" indent="-228600">
              <a:lnSpc>
                <a:spcPct val="90000"/>
              </a:lnSpc>
              <a:spcAft>
                <a:spcPts val="800"/>
              </a:spcAft>
              <a:buFont typeface="Arial" panose="020B0604020202020204" pitchFamily="34" charset="0"/>
              <a:buChar char="•"/>
            </a:pPr>
            <a:r>
              <a:rPr lang="en-US" sz="2000" dirty="0">
                <a:effectLst/>
              </a:rPr>
              <a:t>Rue Pairée</a:t>
            </a:r>
          </a:p>
          <a:p>
            <a:pPr marL="342900" lvl="0" indent="-228600">
              <a:lnSpc>
                <a:spcPct val="90000"/>
              </a:lnSpc>
              <a:spcAft>
                <a:spcPts val="800"/>
              </a:spcAft>
              <a:buFont typeface="Arial" panose="020B0604020202020204" pitchFamily="34" charset="0"/>
              <a:buChar char="•"/>
            </a:pPr>
            <a:r>
              <a:rPr lang="en-US" sz="2000" dirty="0">
                <a:effectLst/>
              </a:rPr>
              <a:t>Rue Basses Voies</a:t>
            </a:r>
          </a:p>
          <a:p>
            <a:pPr marL="342900" lvl="0" indent="-228600">
              <a:lnSpc>
                <a:spcPct val="90000"/>
              </a:lnSpc>
              <a:spcAft>
                <a:spcPts val="800"/>
              </a:spcAft>
              <a:buFont typeface="Arial" panose="020B0604020202020204" pitchFamily="34" charset="0"/>
              <a:buChar char="•"/>
            </a:pPr>
            <a:r>
              <a:rPr lang="en-US" sz="2000" dirty="0">
                <a:effectLst/>
              </a:rPr>
              <a:t>Rue Fonds des Vaux</a:t>
            </a:r>
          </a:p>
          <a:p>
            <a:pPr marL="342900" lvl="0" indent="-228600">
              <a:lnSpc>
                <a:spcPct val="90000"/>
              </a:lnSpc>
              <a:spcAft>
                <a:spcPts val="800"/>
              </a:spcAft>
              <a:buFont typeface="Arial" panose="020B0604020202020204" pitchFamily="34" charset="0"/>
              <a:buChar char="•"/>
            </a:pPr>
            <a:r>
              <a:rPr lang="en-US" sz="2000" dirty="0">
                <a:effectLst/>
              </a:rPr>
              <a:t>Rue Périgeay</a:t>
            </a:r>
          </a:p>
          <a:p>
            <a:pPr marL="342900" lvl="0" indent="-228600">
              <a:lnSpc>
                <a:spcPct val="90000"/>
              </a:lnSpc>
              <a:spcAft>
                <a:spcPts val="800"/>
              </a:spcAft>
              <a:buFont typeface="Arial" panose="020B0604020202020204" pitchFamily="34" charset="0"/>
              <a:buChar char="•"/>
            </a:pPr>
            <a:r>
              <a:rPr lang="en-US" sz="2000" dirty="0">
                <a:effectLst/>
              </a:rPr>
              <a:t>Rue d’Hatrival</a:t>
            </a:r>
          </a:p>
          <a:p>
            <a:pPr marL="342900" lvl="0" indent="-228600">
              <a:lnSpc>
                <a:spcPct val="90000"/>
              </a:lnSpc>
              <a:spcAft>
                <a:spcPts val="800"/>
              </a:spcAft>
              <a:buFont typeface="Arial" panose="020B0604020202020204" pitchFamily="34" charset="0"/>
              <a:buChar char="•"/>
            </a:pPr>
            <a:r>
              <a:rPr lang="en-US" sz="2000" dirty="0">
                <a:effectLst/>
              </a:rPr>
              <a:t>Ruelle des Messes</a:t>
            </a:r>
          </a:p>
          <a:p>
            <a:pPr marL="342900" lvl="0" indent="-228600">
              <a:lnSpc>
                <a:spcPct val="90000"/>
              </a:lnSpc>
              <a:spcAft>
                <a:spcPts val="800"/>
              </a:spcAft>
              <a:buFont typeface="Arial" panose="020B0604020202020204" pitchFamily="34" charset="0"/>
              <a:buChar char="•"/>
            </a:pPr>
            <a:r>
              <a:rPr lang="en-US" sz="2000" dirty="0">
                <a:effectLst/>
              </a:rPr>
              <a:t>Voie Gamby</a:t>
            </a:r>
          </a:p>
          <a:p>
            <a:pPr marL="342900" lvl="0" indent="-228600">
              <a:lnSpc>
                <a:spcPct val="90000"/>
              </a:lnSpc>
              <a:spcAft>
                <a:spcPts val="800"/>
              </a:spcAft>
              <a:buFont typeface="Arial" panose="020B0604020202020204" pitchFamily="34" charset="0"/>
              <a:buChar char="•"/>
            </a:pPr>
            <a:r>
              <a:rPr lang="en-US" sz="2000" dirty="0">
                <a:effectLst/>
              </a:rPr>
              <a:t>Rue de Poix</a:t>
            </a:r>
          </a:p>
          <a:p>
            <a:pPr marL="342900" lvl="0" indent="-228600">
              <a:lnSpc>
                <a:spcPct val="90000"/>
              </a:lnSpc>
              <a:spcAft>
                <a:spcPts val="800"/>
              </a:spcAft>
              <a:buFont typeface="Arial" panose="020B0604020202020204" pitchFamily="34" charset="0"/>
              <a:buChar char="•"/>
            </a:pPr>
            <a:r>
              <a:rPr lang="en-US" sz="2000" dirty="0">
                <a:effectLst/>
              </a:rPr>
              <a:t>Devant le Monty</a:t>
            </a:r>
          </a:p>
        </p:txBody>
      </p:sp>
    </p:spTree>
    <p:extLst>
      <p:ext uri="{BB962C8B-B14F-4D97-AF65-F5344CB8AC3E}">
        <p14:creationId xmlns:p14="http://schemas.microsoft.com/office/powerpoint/2010/main" val="488198704"/>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 1">
            <a:extLst>
              <a:ext uri="{FF2B5EF4-FFF2-40B4-BE49-F238E27FC236}">
                <a16:creationId xmlns:a16="http://schemas.microsoft.com/office/drawing/2014/main" id="{97E4C408-634E-BEBF-96C0-E2F2B47879D2}"/>
              </a:ext>
            </a:extLst>
          </p:cNvPr>
          <p:cNvPicPr>
            <a:picLocks noChangeAspect="1"/>
          </p:cNvPicPr>
          <p:nvPr/>
        </p:nvPicPr>
        <p:blipFill rotWithShape="1">
          <a:blip r:embed="rId2"/>
          <a:srcRect l="3249" r="4399" b="2"/>
          <a:stretch/>
        </p:blipFill>
        <p:spPr>
          <a:xfrm>
            <a:off x="5353049" y="133361"/>
            <a:ext cx="6467475" cy="458692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ZoneTexte 3">
            <a:extLst>
              <a:ext uri="{FF2B5EF4-FFF2-40B4-BE49-F238E27FC236}">
                <a16:creationId xmlns:a16="http://schemas.microsoft.com/office/drawing/2014/main" id="{917967A3-2951-D5E3-DC1A-02C65806A0F1}"/>
              </a:ext>
            </a:extLst>
          </p:cNvPr>
          <p:cNvSpPr txBox="1"/>
          <p:nvPr/>
        </p:nvSpPr>
        <p:spPr>
          <a:xfrm>
            <a:off x="1530860" y="818736"/>
            <a:ext cx="3822189" cy="3742762"/>
          </a:xfrm>
          <a:prstGeom prst="rect">
            <a:avLst/>
          </a:prstGeom>
        </p:spPr>
        <p:txBody>
          <a:bodyPr vert="horz" lIns="91440" tIns="45720" rIns="91440" bIns="45720" rtlCol="0">
            <a:normAutofit/>
          </a:bodyPr>
          <a:lstStyle/>
          <a:p>
            <a:pPr>
              <a:lnSpc>
                <a:spcPct val="90000"/>
              </a:lnSpc>
              <a:spcAft>
                <a:spcPts val="800"/>
              </a:spcAft>
            </a:pPr>
            <a:r>
              <a:rPr lang="en-US" sz="2400" b="1" dirty="0">
                <a:effectLst/>
              </a:rPr>
              <a:t>Redu 60 %</a:t>
            </a:r>
          </a:p>
          <a:p>
            <a:pPr marL="342900" lvl="0" indent="-228600">
              <a:lnSpc>
                <a:spcPct val="90000"/>
              </a:lnSpc>
              <a:spcAft>
                <a:spcPts val="800"/>
              </a:spcAft>
              <a:buFont typeface="Arial" panose="020B0604020202020204" pitchFamily="34" charset="0"/>
              <a:buChar char="•"/>
            </a:pPr>
            <a:r>
              <a:rPr lang="en-US" sz="2000" dirty="0">
                <a:effectLst/>
              </a:rPr>
              <a:t>Hamaide</a:t>
            </a:r>
          </a:p>
          <a:p>
            <a:pPr marL="342900" lvl="0" indent="-228600">
              <a:lnSpc>
                <a:spcPct val="90000"/>
              </a:lnSpc>
              <a:spcAft>
                <a:spcPts val="800"/>
              </a:spcAft>
              <a:buFont typeface="Arial" panose="020B0604020202020204" pitchFamily="34" charset="0"/>
              <a:buChar char="•"/>
            </a:pPr>
            <a:r>
              <a:rPr lang="en-US" sz="2000" dirty="0">
                <a:effectLst/>
              </a:rPr>
              <a:t>Rue de la Nawe</a:t>
            </a:r>
          </a:p>
          <a:p>
            <a:pPr marL="342900" lvl="0" indent="-228600">
              <a:lnSpc>
                <a:spcPct val="90000"/>
              </a:lnSpc>
              <a:spcAft>
                <a:spcPts val="800"/>
              </a:spcAft>
              <a:buFont typeface="Arial" panose="020B0604020202020204" pitchFamily="34" charset="0"/>
              <a:buChar char="•"/>
            </a:pPr>
            <a:r>
              <a:rPr lang="en-US" sz="2000" dirty="0">
                <a:effectLst/>
              </a:rPr>
              <a:t>Rue des Boucats</a:t>
            </a:r>
          </a:p>
          <a:p>
            <a:pPr marL="342900" lvl="0" indent="-228600">
              <a:lnSpc>
                <a:spcPct val="90000"/>
              </a:lnSpc>
              <a:spcAft>
                <a:spcPts val="800"/>
              </a:spcAft>
              <a:buFont typeface="Arial" panose="020B0604020202020204" pitchFamily="34" charset="0"/>
              <a:buChar char="•"/>
            </a:pPr>
            <a:r>
              <a:rPr lang="en-US" sz="2000" dirty="0">
                <a:effectLst/>
              </a:rPr>
              <a:t>Rue de la Prairie</a:t>
            </a:r>
          </a:p>
          <a:p>
            <a:pPr marL="342900" lvl="0" indent="-228600">
              <a:lnSpc>
                <a:spcPct val="90000"/>
              </a:lnSpc>
              <a:spcAft>
                <a:spcPts val="800"/>
              </a:spcAft>
              <a:buFont typeface="Arial" panose="020B0604020202020204" pitchFamily="34" charset="0"/>
              <a:buChar char="•"/>
            </a:pPr>
            <a:r>
              <a:rPr lang="en-US" sz="2000" dirty="0">
                <a:effectLst/>
              </a:rPr>
              <a:t>Rue de la Cahoute</a:t>
            </a:r>
          </a:p>
          <a:p>
            <a:pPr marL="342900" lvl="0" indent="-228600">
              <a:lnSpc>
                <a:spcPct val="90000"/>
              </a:lnSpc>
              <a:spcAft>
                <a:spcPts val="800"/>
              </a:spcAft>
              <a:buFont typeface="Arial" panose="020B0604020202020204" pitchFamily="34" charset="0"/>
              <a:buChar char="•"/>
            </a:pPr>
            <a:r>
              <a:rPr lang="en-US" sz="2000" dirty="0">
                <a:effectLst/>
              </a:rPr>
              <a:t>Rue de Transinne</a:t>
            </a:r>
          </a:p>
          <a:p>
            <a:pPr marL="342900" lvl="0" indent="-228600">
              <a:lnSpc>
                <a:spcPct val="90000"/>
              </a:lnSpc>
              <a:spcAft>
                <a:spcPts val="800"/>
              </a:spcAft>
              <a:buFont typeface="Arial" panose="020B0604020202020204" pitchFamily="34" charset="0"/>
              <a:buChar char="•"/>
            </a:pPr>
            <a:r>
              <a:rPr lang="en-US" sz="2000" dirty="0">
                <a:effectLst/>
              </a:rPr>
              <a:t>Lesse à 90%</a:t>
            </a:r>
          </a:p>
        </p:txBody>
      </p:sp>
      <p:sp>
        <p:nvSpPr>
          <p:cNvPr id="6" name="ZoneTexte 5">
            <a:extLst>
              <a:ext uri="{FF2B5EF4-FFF2-40B4-BE49-F238E27FC236}">
                <a16:creationId xmlns:a16="http://schemas.microsoft.com/office/drawing/2014/main" id="{2003A802-4AEF-43FE-0ACB-703C56CBC7C9}"/>
              </a:ext>
            </a:extLst>
          </p:cNvPr>
          <p:cNvSpPr txBox="1"/>
          <p:nvPr/>
        </p:nvSpPr>
        <p:spPr>
          <a:xfrm>
            <a:off x="489342" y="5045338"/>
            <a:ext cx="11426433" cy="993926"/>
          </a:xfrm>
          <a:prstGeom prst="rect">
            <a:avLst/>
          </a:prstGeom>
          <a:solidFill>
            <a:schemeClr val="accent1">
              <a:lumMod val="40000"/>
              <a:lumOff val="60000"/>
            </a:schemeClr>
          </a:solidFill>
          <a:ln>
            <a:solidFill>
              <a:srgbClr val="0070C0"/>
            </a:solidFill>
          </a:ln>
        </p:spPr>
        <p:txBody>
          <a:bodyPr wrap="square">
            <a:spAutoFit/>
          </a:bodyPr>
          <a:lstStyle/>
          <a:p>
            <a:pPr algn="ctr">
              <a:lnSpc>
                <a:spcPct val="107000"/>
              </a:lnSpc>
              <a:spcAft>
                <a:spcPts val="800"/>
              </a:spcAft>
            </a:pPr>
            <a:r>
              <a:rPr lang="fr-FR" sz="28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Au total, environ 36 000 mètres de conduites d’eau ont été remplacés dans les villages pour un budget approximatif de 6 800 000 €.</a:t>
            </a:r>
            <a:endParaRPr lang="fr-BE" sz="28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14528633"/>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gra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8D0D6D3E-D7F9-4591-9CA9-DDF4DB1F73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ous-titre 2">
            <a:extLst>
              <a:ext uri="{FF2B5EF4-FFF2-40B4-BE49-F238E27FC236}">
                <a16:creationId xmlns:a16="http://schemas.microsoft.com/office/drawing/2014/main" id="{E12304EC-0C44-B48C-594F-71FD1342D0CB}"/>
              </a:ext>
            </a:extLst>
          </p:cNvPr>
          <p:cNvSpPr>
            <a:spLocks noGrp="1"/>
          </p:cNvSpPr>
          <p:nvPr>
            <p:ph type="subTitle" idx="1"/>
          </p:nvPr>
        </p:nvSpPr>
        <p:spPr>
          <a:xfrm>
            <a:off x="593208" y="393409"/>
            <a:ext cx="5538235" cy="6597938"/>
          </a:xfrm>
        </p:spPr>
        <p:txBody>
          <a:bodyPr anchor="b">
            <a:noAutofit/>
          </a:bodyPr>
          <a:lstStyle/>
          <a:p>
            <a:pPr>
              <a:spcAft>
                <a:spcPts val="800"/>
              </a:spcAft>
            </a:pPr>
            <a:r>
              <a:rPr lang="fr-BE" b="1" u="sng" dirty="0">
                <a:effectLst/>
                <a:latin typeface="Calibri" panose="020F0502020204030204" pitchFamily="34" charset="0"/>
                <a:ea typeface="Calibri" panose="020F0502020204030204" pitchFamily="34" charset="0"/>
                <a:cs typeface="Times New Roman" panose="02020603050405020304" pitchFamily="18" charset="0"/>
              </a:rPr>
              <a:t>SMUID</a:t>
            </a:r>
            <a:endParaRPr lang="fr-BE" u="sng" dirty="0">
              <a:effectLst/>
              <a:latin typeface="Calibri" panose="020F0502020204030204" pitchFamily="34" charset="0"/>
              <a:ea typeface="Calibri" panose="020F0502020204030204" pitchFamily="34" charset="0"/>
              <a:cs typeface="Times New Roman" panose="02020603050405020304" pitchFamily="18" charset="0"/>
            </a:endParaRPr>
          </a:p>
          <a:p>
            <a:pPr algn="l">
              <a:spcAft>
                <a:spcPts val="800"/>
              </a:spcAft>
            </a:pPr>
            <a:r>
              <a:rPr lang="fr-BE" sz="2000" b="1" dirty="0">
                <a:effectLst/>
                <a:latin typeface="Calibri" panose="020F0502020204030204" pitchFamily="34" charset="0"/>
                <a:ea typeface="Calibri" panose="020F0502020204030204" pitchFamily="34" charset="0"/>
                <a:cs typeface="Times New Roman" panose="02020603050405020304" pitchFamily="18" charset="0"/>
              </a:rPr>
              <a:t>Situation</a:t>
            </a:r>
            <a:r>
              <a:rPr lang="fr-BE" sz="2000" dirty="0">
                <a:effectLst/>
                <a:latin typeface="Calibri" panose="020F0502020204030204" pitchFamily="34" charset="0"/>
                <a:ea typeface="Calibri" panose="020F0502020204030204" pitchFamily="34" charset="0"/>
                <a:cs typeface="Times New Roman" panose="02020603050405020304" pitchFamily="18" charset="0"/>
              </a:rPr>
              <a:t> : la prise d’eau est implantée à environ 700 m au sud-ouest du village de Smuid, au lieu-dit La Respe. </a:t>
            </a:r>
          </a:p>
          <a:p>
            <a:pPr algn="l">
              <a:spcAft>
                <a:spcPts val="800"/>
              </a:spcAft>
            </a:pPr>
            <a:r>
              <a:rPr lang="fr-BE" sz="2000" b="1" dirty="0">
                <a:effectLst/>
                <a:latin typeface="Calibri" panose="020F0502020204030204" pitchFamily="34" charset="0"/>
                <a:ea typeface="Calibri" panose="020F0502020204030204" pitchFamily="34" charset="0"/>
                <a:cs typeface="Times New Roman" panose="02020603050405020304" pitchFamily="18" charset="0"/>
              </a:rPr>
              <a:t>Fonctionnement</a:t>
            </a:r>
            <a:r>
              <a:rPr lang="fr-BE" sz="2000" dirty="0">
                <a:effectLst/>
                <a:latin typeface="Calibri" panose="020F0502020204030204" pitchFamily="34" charset="0"/>
                <a:ea typeface="Calibri" panose="020F0502020204030204" pitchFamily="34" charset="0"/>
                <a:cs typeface="Times New Roman" panose="02020603050405020304" pitchFamily="18" charset="0"/>
              </a:rPr>
              <a:t> : cette prise d’eau est composée de deux sources (A et B) à l’émergence. Les eaux sont captées directement (source A) ou par un drain (source B). Le trop-plein de la source B est éliminé au ruisseau et le flux principal des deux sources est acheminé gravitairement vers un réservoir d’environ 40 m³ situé à l’entrée du village. </a:t>
            </a:r>
          </a:p>
          <a:p>
            <a:pPr algn="l">
              <a:spcAft>
                <a:spcPts val="800"/>
              </a:spcAft>
            </a:pPr>
            <a:r>
              <a:rPr lang="fr-BE" sz="2000" dirty="0">
                <a:effectLst/>
                <a:latin typeface="Calibri" panose="020F0502020204030204" pitchFamily="34" charset="0"/>
                <a:ea typeface="Calibri" panose="020F0502020204030204" pitchFamily="34" charset="0"/>
                <a:cs typeface="Times New Roman" panose="02020603050405020304" pitchFamily="18" charset="0"/>
              </a:rPr>
              <a:t>Au niveau microbiologique, l’eau est traitée à l’hypochlorite grâce à une pompe doseuse et est ensuite acheminée vers les habitations par un système de trois pompes.</a:t>
            </a:r>
          </a:p>
          <a:p>
            <a:pPr algn="l">
              <a:spcAft>
                <a:spcPts val="800"/>
              </a:spcAft>
            </a:pPr>
            <a:r>
              <a:rPr lang="fr-BE" sz="2000" b="1" dirty="0">
                <a:effectLst/>
                <a:latin typeface="Calibri" panose="020F0502020204030204" pitchFamily="34" charset="0"/>
                <a:ea typeface="Calibri" panose="020F0502020204030204" pitchFamily="34" charset="0"/>
                <a:cs typeface="Times New Roman" panose="02020603050405020304" pitchFamily="18" charset="0"/>
              </a:rPr>
              <a:t>Production</a:t>
            </a:r>
            <a:r>
              <a:rPr lang="fr-BE" sz="2000" dirty="0">
                <a:effectLst/>
                <a:latin typeface="Calibri" panose="020F0502020204030204" pitchFamily="34" charset="0"/>
                <a:ea typeface="Calibri" panose="020F0502020204030204" pitchFamily="34" charset="0"/>
                <a:cs typeface="Times New Roman" panose="02020603050405020304" pitchFamily="18" charset="0"/>
              </a:rPr>
              <a:t> : environ 40 m³ d’eau sortent quotidiennement du réservoir et permettent d’alimenter 145 compteurs d’eau</a:t>
            </a:r>
            <a:r>
              <a:rPr lang="fr-FR" sz="2000" dirty="0">
                <a:effectLst/>
                <a:latin typeface="Calibri" panose="020F0502020204030204" pitchFamily="34" charset="0"/>
                <a:ea typeface="Calibri" panose="020F0502020204030204" pitchFamily="34" charset="0"/>
                <a:cs typeface="Times New Roman" panose="02020603050405020304" pitchFamily="18" charset="0"/>
              </a:rPr>
              <a:t>.</a:t>
            </a:r>
            <a:endParaRPr lang="fr-BE" sz="2000" dirty="0">
              <a:effectLst/>
              <a:latin typeface="Calibri" panose="020F0502020204030204" pitchFamily="34" charset="0"/>
              <a:ea typeface="Calibri" panose="020F0502020204030204" pitchFamily="34" charset="0"/>
              <a:cs typeface="Times New Roman" panose="02020603050405020304" pitchFamily="18" charset="0"/>
            </a:endParaRPr>
          </a:p>
          <a:p>
            <a:pPr algn="l"/>
            <a:endParaRPr lang="fr-BE" dirty="0"/>
          </a:p>
        </p:txBody>
      </p:sp>
      <p:sp>
        <p:nvSpPr>
          <p:cNvPr id="33" name="Rectangle 32">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4068664" cy="6858000"/>
          </a:xfrm>
          <a:prstGeom prst="rect">
            <a:avLst/>
          </a:prstGeom>
          <a:gradFill>
            <a:gsLst>
              <a:gs pos="26000">
                <a:srgbClr val="000000"/>
              </a:gs>
              <a:gs pos="100000">
                <a:schemeClr val="accent1"/>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3611463" cy="6858000"/>
          </a:xfrm>
          <a:prstGeom prst="rect">
            <a:avLst/>
          </a:prstGeom>
          <a:gradFill>
            <a:gsLst>
              <a:gs pos="0">
                <a:schemeClr val="accent1">
                  <a:lumMod val="75000"/>
                  <a:alpha val="56000"/>
                </a:schemeClr>
              </a:gs>
              <a:gs pos="100000">
                <a:srgbClr val="000000">
                  <a:alpha val="52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230721" y="-107390"/>
            <a:ext cx="3853890" cy="4068665"/>
          </a:xfrm>
          <a:prstGeom prst="rect">
            <a:avLst/>
          </a:prstGeom>
          <a:gradFill>
            <a:gsLst>
              <a:gs pos="0">
                <a:srgbClr val="000000">
                  <a:alpha val="34000"/>
                </a:srgbClr>
              </a:gs>
              <a:gs pos="96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 6" descr="Une image contenant arbre, route, plein air, herbe&#10;&#10;Description générée automatiquement">
            <a:extLst>
              <a:ext uri="{FF2B5EF4-FFF2-40B4-BE49-F238E27FC236}">
                <a16:creationId xmlns:a16="http://schemas.microsoft.com/office/drawing/2014/main" id="{97EEADFB-41C8-EEDC-BC9D-D393CD50342F}"/>
              </a:ext>
            </a:extLst>
          </p:cNvPr>
          <p:cNvPicPr>
            <a:picLocks noChangeAspect="1"/>
          </p:cNvPicPr>
          <p:nvPr/>
        </p:nvPicPr>
        <p:blipFill rotWithShape="1">
          <a:blip r:embed="rId2">
            <a:extLst>
              <a:ext uri="{28A0092B-C50C-407E-A947-70E740481C1C}">
                <a14:useLocalDpi xmlns:a14="http://schemas.microsoft.com/office/drawing/2010/main" val="0"/>
              </a:ext>
            </a:extLst>
          </a:blip>
          <a:srcRect l="26881" r="8370" b="2"/>
          <a:stretch/>
        </p:blipFill>
        <p:spPr>
          <a:xfrm>
            <a:off x="6724650" y="1403061"/>
            <a:ext cx="4756162" cy="4756162"/>
          </a:xfrm>
          <a:custGeom>
            <a:avLst/>
            <a:gdLst/>
            <a:ahLst/>
            <a:cxnLst/>
            <a:rect l="l" t="t" r="r" b="b"/>
            <a:pathLst>
              <a:path w="5031136" h="5031136">
                <a:moveTo>
                  <a:pt x="2515568" y="0"/>
                </a:moveTo>
                <a:cubicBezTo>
                  <a:pt x="3904878" y="0"/>
                  <a:pt x="5031136" y="1126258"/>
                  <a:pt x="5031136" y="2515568"/>
                </a:cubicBezTo>
                <a:cubicBezTo>
                  <a:pt x="5031136" y="3904878"/>
                  <a:pt x="3904878" y="5031136"/>
                  <a:pt x="2515568" y="5031136"/>
                </a:cubicBezTo>
                <a:cubicBezTo>
                  <a:pt x="1126258" y="5031136"/>
                  <a:pt x="0" y="3904878"/>
                  <a:pt x="0" y="2515568"/>
                </a:cubicBezTo>
                <a:cubicBezTo>
                  <a:pt x="0" y="1126258"/>
                  <a:pt x="1126258" y="0"/>
                  <a:pt x="2515568" y="0"/>
                </a:cubicBezTo>
                <a:close/>
              </a:path>
            </a:pathLst>
          </a:custGeom>
        </p:spPr>
      </p:pic>
    </p:spTree>
    <p:extLst>
      <p:ext uri="{BB962C8B-B14F-4D97-AF65-F5344CB8AC3E}">
        <p14:creationId xmlns:p14="http://schemas.microsoft.com/office/powerpoint/2010/main" val="1044525507"/>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gradFill>
        <a:effectLst/>
      </p:bgPr>
    </p:bg>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2270C709-4112-8D22-E25F-B01063C9114E}"/>
              </a:ext>
            </a:extLst>
          </p:cNvPr>
          <p:cNvSpPr txBox="1"/>
          <p:nvPr/>
        </p:nvSpPr>
        <p:spPr>
          <a:xfrm>
            <a:off x="490538" y="1981201"/>
            <a:ext cx="5324475" cy="3919538"/>
          </a:xfrm>
          <a:prstGeom prst="rect">
            <a:avLst/>
          </a:prstGeom>
        </p:spPr>
        <p:txBody>
          <a:bodyPr vert="horz" lIns="91440" tIns="45720" rIns="91440" bIns="45720" rtlCol="0" anchor="t">
            <a:normAutofit/>
          </a:bodyPr>
          <a:lstStyle/>
          <a:p>
            <a:pPr marL="342900" lvl="0" indent="-228600">
              <a:lnSpc>
                <a:spcPct val="90000"/>
              </a:lnSpc>
              <a:spcAft>
                <a:spcPts val="800"/>
              </a:spcAft>
              <a:buFont typeface="Arial" panose="020B0604020202020204" pitchFamily="34" charset="0"/>
              <a:buChar char="•"/>
            </a:pPr>
            <a:r>
              <a:rPr lang="en-US" sz="2000" dirty="0">
                <a:effectLst/>
              </a:rPr>
              <a:t>La liaison de Anloy vers les Petelles et Wachamps</a:t>
            </a:r>
            <a:r>
              <a:rPr lang="en-US" sz="2000" dirty="0"/>
              <a:t>.</a:t>
            </a:r>
            <a:r>
              <a:rPr lang="en-US" sz="2000" dirty="0">
                <a:effectLst/>
              </a:rPr>
              <a:t> </a:t>
            </a:r>
          </a:p>
          <a:p>
            <a:pPr marL="114300" lvl="0">
              <a:lnSpc>
                <a:spcPct val="90000"/>
              </a:lnSpc>
              <a:spcAft>
                <a:spcPts val="800"/>
              </a:spcAft>
            </a:pPr>
            <a:endParaRPr lang="en-US" sz="2000" dirty="0">
              <a:effectLst/>
            </a:endParaRPr>
          </a:p>
          <a:p>
            <a:pPr marL="342900" lvl="0" indent="-228600">
              <a:lnSpc>
                <a:spcPct val="90000"/>
              </a:lnSpc>
              <a:spcAft>
                <a:spcPts val="800"/>
              </a:spcAft>
              <a:buFont typeface="Arial" panose="020B0604020202020204" pitchFamily="34" charset="0"/>
              <a:buChar char="•"/>
            </a:pPr>
            <a:r>
              <a:rPr lang="en-US" sz="2000" dirty="0">
                <a:effectLst/>
              </a:rPr>
              <a:t>La liaison Villance (Wezelvaux) vers les Demoiselles.</a:t>
            </a:r>
          </a:p>
          <a:p>
            <a:pPr marL="114300" lvl="0">
              <a:lnSpc>
                <a:spcPct val="90000"/>
              </a:lnSpc>
              <a:spcAft>
                <a:spcPts val="800"/>
              </a:spcAft>
            </a:pPr>
            <a:endParaRPr lang="en-US" sz="2000" dirty="0">
              <a:effectLst/>
            </a:endParaRPr>
          </a:p>
          <a:p>
            <a:pPr marL="342900" lvl="0" indent="-228600">
              <a:lnSpc>
                <a:spcPct val="90000"/>
              </a:lnSpc>
              <a:spcAft>
                <a:spcPts val="800"/>
              </a:spcAft>
              <a:buFont typeface="Arial" panose="020B0604020202020204" pitchFamily="34" charset="0"/>
              <a:buChar char="•"/>
            </a:pPr>
            <a:r>
              <a:rPr lang="en-US" sz="2000" dirty="0">
                <a:effectLst/>
              </a:rPr>
              <a:t>La liaison de jonction entre les réservoirs de Transinne et de Redu.</a:t>
            </a:r>
          </a:p>
          <a:p>
            <a:pPr marL="114300" lvl="0">
              <a:lnSpc>
                <a:spcPct val="90000"/>
              </a:lnSpc>
              <a:spcAft>
                <a:spcPts val="800"/>
              </a:spcAft>
            </a:pPr>
            <a:endParaRPr lang="en-US" sz="2000" dirty="0">
              <a:effectLst/>
            </a:endParaRPr>
          </a:p>
          <a:p>
            <a:pPr marL="342900" lvl="0" indent="-228600">
              <a:lnSpc>
                <a:spcPct val="90000"/>
              </a:lnSpc>
              <a:spcAft>
                <a:spcPts val="800"/>
              </a:spcAft>
              <a:buFont typeface="Arial" panose="020B0604020202020204" pitchFamily="34" charset="0"/>
              <a:buChar char="•"/>
            </a:pPr>
            <a:r>
              <a:rPr lang="en-US" sz="2000" dirty="0">
                <a:effectLst/>
              </a:rPr>
              <a:t>La liaison de jonction entre les réservoirs d’Ochamps et de Libin. </a:t>
            </a:r>
          </a:p>
          <a:p>
            <a:pPr indent="-228600">
              <a:lnSpc>
                <a:spcPct val="90000"/>
              </a:lnSpc>
              <a:spcAft>
                <a:spcPts val="800"/>
              </a:spcAft>
              <a:buFont typeface="Arial" panose="020B0604020202020204" pitchFamily="34" charset="0"/>
              <a:buChar char="•"/>
            </a:pPr>
            <a:endParaRPr lang="en-US" sz="2000" dirty="0">
              <a:effectLst/>
            </a:endParaRPr>
          </a:p>
        </p:txBody>
      </p:sp>
      <p:pic>
        <p:nvPicPr>
          <p:cNvPr id="2" name="Image 1">
            <a:extLst>
              <a:ext uri="{FF2B5EF4-FFF2-40B4-BE49-F238E27FC236}">
                <a16:creationId xmlns:a16="http://schemas.microsoft.com/office/drawing/2014/main" id="{769D4004-ED67-ACD2-C607-A8A3470AB54D}"/>
              </a:ext>
            </a:extLst>
          </p:cNvPr>
          <p:cNvPicPr>
            <a:picLocks noChangeAspect="1"/>
          </p:cNvPicPr>
          <p:nvPr/>
        </p:nvPicPr>
        <p:blipFill rotWithShape="1">
          <a:blip r:embed="rId2"/>
          <a:srcRect l="21057" r="21058"/>
          <a:stretch/>
        </p:blipFill>
        <p:spPr>
          <a:xfrm>
            <a:off x="5966355" y="1"/>
            <a:ext cx="6225645" cy="6856412"/>
          </a:xfrm>
          <a:custGeom>
            <a:avLst/>
            <a:gdLst/>
            <a:ahLst/>
            <a:cxnLst/>
            <a:rect l="l" t="t" r="r" b="b"/>
            <a:pathLst>
              <a:path w="5620032" h="6856412">
                <a:moveTo>
                  <a:pt x="13187" y="0"/>
                </a:moveTo>
                <a:lnTo>
                  <a:pt x="5620032" y="0"/>
                </a:lnTo>
                <a:lnTo>
                  <a:pt x="5620032" y="6856412"/>
                </a:lnTo>
                <a:lnTo>
                  <a:pt x="0" y="6856412"/>
                </a:lnTo>
                <a:lnTo>
                  <a:pt x="64318" y="6298274"/>
                </a:lnTo>
                <a:cubicBezTo>
                  <a:pt x="203221" y="4970220"/>
                  <a:pt x="240510" y="3632077"/>
                  <a:pt x="97152" y="2276000"/>
                </a:cubicBezTo>
                <a:cubicBezTo>
                  <a:pt x="35713" y="1694824"/>
                  <a:pt x="7455" y="1116942"/>
                  <a:pt x="6154" y="541737"/>
                </a:cubicBezTo>
                <a:close/>
              </a:path>
            </a:pathLst>
          </a:custGeom>
        </p:spPr>
      </p:pic>
      <p:sp>
        <p:nvSpPr>
          <p:cNvPr id="5" name="ZoneTexte 4">
            <a:extLst>
              <a:ext uri="{FF2B5EF4-FFF2-40B4-BE49-F238E27FC236}">
                <a16:creationId xmlns:a16="http://schemas.microsoft.com/office/drawing/2014/main" id="{93DED503-F356-F3EF-4E1E-5A36A45ED5BE}"/>
              </a:ext>
            </a:extLst>
          </p:cNvPr>
          <p:cNvSpPr txBox="1"/>
          <p:nvPr/>
        </p:nvSpPr>
        <p:spPr>
          <a:xfrm>
            <a:off x="619125" y="1033461"/>
            <a:ext cx="4105275" cy="461665"/>
          </a:xfrm>
          <a:prstGeom prst="rect">
            <a:avLst/>
          </a:prstGeom>
          <a:noFill/>
        </p:spPr>
        <p:txBody>
          <a:bodyPr wrap="square" rtlCol="0">
            <a:spAutoFit/>
          </a:bodyPr>
          <a:lstStyle/>
          <a:p>
            <a:pPr algn="ctr"/>
            <a:r>
              <a:rPr lang="fr-BE" sz="2400" b="1" u="sng" dirty="0">
                <a:solidFill>
                  <a:srgbClr val="0070C0"/>
                </a:solidFill>
              </a:rPr>
              <a:t>Travaux de liaison</a:t>
            </a:r>
          </a:p>
        </p:txBody>
      </p:sp>
    </p:spTree>
    <p:extLst>
      <p:ext uri="{BB962C8B-B14F-4D97-AF65-F5344CB8AC3E}">
        <p14:creationId xmlns:p14="http://schemas.microsoft.com/office/powerpoint/2010/main" val="2914076429"/>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gradFill>
        <a:effectLst/>
      </p:bgPr>
    </p:bg>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DA24CD7E-BEA9-6FBB-5C84-75F5D2A7A8D0}"/>
              </a:ext>
            </a:extLst>
          </p:cNvPr>
          <p:cNvSpPr txBox="1"/>
          <p:nvPr/>
        </p:nvSpPr>
        <p:spPr>
          <a:xfrm>
            <a:off x="481013" y="2286001"/>
            <a:ext cx="5324475" cy="4257674"/>
          </a:xfrm>
          <a:prstGeom prst="rect">
            <a:avLst/>
          </a:prstGeom>
        </p:spPr>
        <p:txBody>
          <a:bodyPr vert="horz" lIns="91440" tIns="45720" rIns="91440" bIns="45720" rtlCol="0" anchor="t">
            <a:noAutofit/>
          </a:bodyPr>
          <a:lstStyle/>
          <a:p>
            <a:pPr marL="342900" lvl="0" indent="-228600">
              <a:lnSpc>
                <a:spcPct val="90000"/>
              </a:lnSpc>
              <a:buFont typeface="Arial" panose="020B0604020202020204" pitchFamily="34" charset="0"/>
              <a:buChar char="•"/>
            </a:pPr>
            <a:r>
              <a:rPr lang="en-US" sz="2000" dirty="0">
                <a:effectLst/>
              </a:rPr>
              <a:t>Délimitation et sécurisation des zones de protection des captages</a:t>
            </a:r>
          </a:p>
          <a:p>
            <a:pPr marL="342900" lvl="0" indent="-228600">
              <a:lnSpc>
                <a:spcPct val="90000"/>
              </a:lnSpc>
              <a:buFont typeface="Arial" panose="020B0604020202020204" pitchFamily="34" charset="0"/>
              <a:buChar char="•"/>
            </a:pPr>
            <a:r>
              <a:rPr lang="en-US" sz="2000" dirty="0">
                <a:effectLst/>
              </a:rPr>
              <a:t>Installation d’une pompe doseuse au réservoir de Transinne</a:t>
            </a:r>
          </a:p>
          <a:p>
            <a:pPr marL="342900" lvl="0" indent="-228600">
              <a:lnSpc>
                <a:spcPct val="90000"/>
              </a:lnSpc>
              <a:buFont typeface="Arial" panose="020B0604020202020204" pitchFamily="34" charset="0"/>
              <a:buChar char="•"/>
            </a:pPr>
            <a:r>
              <a:rPr lang="en-US" sz="2000" dirty="0">
                <a:effectLst/>
              </a:rPr>
              <a:t>Réalisation de l’étanchéité des réservoirs de Transinne et d’Anloy</a:t>
            </a:r>
          </a:p>
          <a:p>
            <a:pPr marL="342900" lvl="0" indent="-228600">
              <a:lnSpc>
                <a:spcPct val="90000"/>
              </a:lnSpc>
              <a:buFont typeface="Arial" panose="020B0604020202020204" pitchFamily="34" charset="0"/>
              <a:buChar char="•"/>
            </a:pPr>
            <a:r>
              <a:rPr lang="en-US" sz="2000" dirty="0">
                <a:effectLst/>
              </a:rPr>
              <a:t>Installation d’un surpresseur au réservoir de Villance</a:t>
            </a:r>
          </a:p>
          <a:p>
            <a:pPr marL="342900" lvl="0" indent="-228600">
              <a:lnSpc>
                <a:spcPct val="90000"/>
              </a:lnSpc>
              <a:spcAft>
                <a:spcPts val="800"/>
              </a:spcAft>
              <a:buFont typeface="Arial" panose="020B0604020202020204" pitchFamily="34" charset="0"/>
              <a:buChar char="•"/>
            </a:pPr>
            <a:r>
              <a:rPr lang="en-US" sz="2000" dirty="0">
                <a:effectLst/>
              </a:rPr>
              <a:t>Installation d’une unité de traitement pH – Fer – Manganèse au réservoir d’Ochamps</a:t>
            </a:r>
          </a:p>
          <a:p>
            <a:pPr marL="342900" lvl="0" indent="-228600">
              <a:lnSpc>
                <a:spcPct val="90000"/>
              </a:lnSpc>
              <a:spcAft>
                <a:spcPts val="800"/>
              </a:spcAft>
              <a:buFont typeface="Arial" panose="020B0604020202020204" pitchFamily="34" charset="0"/>
              <a:buChar char="•"/>
            </a:pPr>
            <a:r>
              <a:rPr lang="en-US" sz="2000" dirty="0">
                <a:effectLst/>
              </a:rPr>
              <a:t>Achat de 2 citernes souples permettant un approvisionnement provisoire en période de pénurie (exemple: Glaireuse jusqu’il y a peu)</a:t>
            </a:r>
          </a:p>
        </p:txBody>
      </p:sp>
      <p:pic>
        <p:nvPicPr>
          <p:cNvPr id="2" name="Image 1">
            <a:extLst>
              <a:ext uri="{FF2B5EF4-FFF2-40B4-BE49-F238E27FC236}">
                <a16:creationId xmlns:a16="http://schemas.microsoft.com/office/drawing/2014/main" id="{BC1E39FF-CF27-6E7E-1140-11E70184E0F4}"/>
              </a:ext>
            </a:extLst>
          </p:cNvPr>
          <p:cNvPicPr>
            <a:picLocks noChangeAspect="1"/>
          </p:cNvPicPr>
          <p:nvPr/>
        </p:nvPicPr>
        <p:blipFill rotWithShape="1">
          <a:blip r:embed="rId2"/>
          <a:srcRect l="12136" r="19765" b="1"/>
          <a:stretch/>
        </p:blipFill>
        <p:spPr>
          <a:xfrm>
            <a:off x="5966355" y="1"/>
            <a:ext cx="6225645" cy="6856412"/>
          </a:xfrm>
          <a:custGeom>
            <a:avLst/>
            <a:gdLst/>
            <a:ahLst/>
            <a:cxnLst/>
            <a:rect l="l" t="t" r="r" b="b"/>
            <a:pathLst>
              <a:path w="5620032" h="6856412">
                <a:moveTo>
                  <a:pt x="13187" y="0"/>
                </a:moveTo>
                <a:lnTo>
                  <a:pt x="5620032" y="0"/>
                </a:lnTo>
                <a:lnTo>
                  <a:pt x="5620032" y="6856412"/>
                </a:lnTo>
                <a:lnTo>
                  <a:pt x="0" y="6856412"/>
                </a:lnTo>
                <a:lnTo>
                  <a:pt x="64318" y="6298274"/>
                </a:lnTo>
                <a:cubicBezTo>
                  <a:pt x="203221" y="4970220"/>
                  <a:pt x="240510" y="3632077"/>
                  <a:pt x="97152" y="2276000"/>
                </a:cubicBezTo>
                <a:cubicBezTo>
                  <a:pt x="35713" y="1694824"/>
                  <a:pt x="7455" y="1116942"/>
                  <a:pt x="6154" y="541737"/>
                </a:cubicBezTo>
                <a:close/>
              </a:path>
            </a:pathLst>
          </a:custGeom>
        </p:spPr>
      </p:pic>
      <p:sp>
        <p:nvSpPr>
          <p:cNvPr id="7" name="ZoneTexte 6">
            <a:extLst>
              <a:ext uri="{FF2B5EF4-FFF2-40B4-BE49-F238E27FC236}">
                <a16:creationId xmlns:a16="http://schemas.microsoft.com/office/drawing/2014/main" id="{98987038-F87B-ED34-5F32-A8F0A193AA75}"/>
              </a:ext>
            </a:extLst>
          </p:cNvPr>
          <p:cNvSpPr txBox="1"/>
          <p:nvPr/>
        </p:nvSpPr>
        <p:spPr>
          <a:xfrm>
            <a:off x="857250" y="857249"/>
            <a:ext cx="4333875" cy="830997"/>
          </a:xfrm>
          <a:prstGeom prst="rect">
            <a:avLst/>
          </a:prstGeom>
          <a:noFill/>
        </p:spPr>
        <p:txBody>
          <a:bodyPr wrap="square">
            <a:spAutoFit/>
          </a:bodyPr>
          <a:lstStyle/>
          <a:p>
            <a:pPr algn="ctr"/>
            <a:r>
              <a:rPr lang="fr-BE" sz="2400" b="1" u="sng" dirty="0">
                <a:solidFill>
                  <a:srgbClr val="0070C0"/>
                </a:solidFill>
              </a:rPr>
              <a:t>Travaux aux installations de production d’eau</a:t>
            </a:r>
          </a:p>
        </p:txBody>
      </p:sp>
    </p:spTree>
    <p:extLst>
      <p:ext uri="{BB962C8B-B14F-4D97-AF65-F5344CB8AC3E}">
        <p14:creationId xmlns:p14="http://schemas.microsoft.com/office/powerpoint/2010/main" val="422208258"/>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a:extLst>
              <a:ext uri="{FF2B5EF4-FFF2-40B4-BE49-F238E27FC236}">
                <a16:creationId xmlns:a16="http://schemas.microsoft.com/office/drawing/2014/main" id="{BE079F22-0D32-75A6-A05F-174621190293}"/>
              </a:ext>
            </a:extLst>
          </p:cNvPr>
          <p:cNvPicPr>
            <a:picLocks noChangeAspect="1"/>
          </p:cNvPicPr>
          <p:nvPr/>
        </p:nvPicPr>
        <p:blipFill rotWithShape="1">
          <a:blip r:embed="rId2"/>
          <a:srcRect l="15870" t="9091" r="23229"/>
          <a:stretch/>
        </p:blipFill>
        <p:spPr>
          <a:xfrm>
            <a:off x="3523488" y="-141341"/>
            <a:ext cx="8668512" cy="6857990"/>
          </a:xfrm>
          <a:prstGeom prst="rect">
            <a:avLst/>
          </a:prstGeom>
        </p:spPr>
      </p:pic>
      <p:sp>
        <p:nvSpPr>
          <p:cNvPr id="11" name="Rectangle 10">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E6E5C4C7-F1C3-6998-33E0-BD711AE2BC3C}"/>
              </a:ext>
            </a:extLst>
          </p:cNvPr>
          <p:cNvSpPr>
            <a:spLocks noGrp="1"/>
          </p:cNvSpPr>
          <p:nvPr>
            <p:ph type="ctrTitle"/>
          </p:nvPr>
        </p:nvSpPr>
        <p:spPr>
          <a:xfrm>
            <a:off x="249381" y="2365983"/>
            <a:ext cx="5151294" cy="2681264"/>
          </a:xfrm>
        </p:spPr>
        <p:txBody>
          <a:bodyPr anchor="b">
            <a:noAutofit/>
          </a:bodyPr>
          <a:lstStyle/>
          <a:p>
            <a:r>
              <a:rPr lang="fr-FR" sz="5400" b="1" dirty="0">
                <a:solidFill>
                  <a:srgbClr val="0070C0"/>
                </a:solidFill>
              </a:rPr>
              <a:t>Chantiers</a:t>
            </a:r>
            <a:br>
              <a:rPr lang="fr-FR" sz="5400" b="1" dirty="0">
                <a:solidFill>
                  <a:srgbClr val="0070C0"/>
                </a:solidFill>
              </a:rPr>
            </a:br>
            <a:r>
              <a:rPr lang="fr-FR" sz="5400" b="1" dirty="0">
                <a:solidFill>
                  <a:srgbClr val="0070C0"/>
                </a:solidFill>
              </a:rPr>
              <a:t>2023-2024</a:t>
            </a:r>
            <a:br>
              <a:rPr lang="fr-FR" sz="5400" b="1" dirty="0">
                <a:solidFill>
                  <a:srgbClr val="0070C0"/>
                </a:solidFill>
              </a:rPr>
            </a:br>
            <a:br>
              <a:rPr lang="fr-FR" sz="5400" b="1" dirty="0">
                <a:solidFill>
                  <a:srgbClr val="0070C0"/>
                </a:solidFill>
              </a:rPr>
            </a:br>
            <a:endParaRPr lang="fr-BE" sz="5400" dirty="0"/>
          </a:p>
        </p:txBody>
      </p:sp>
      <p:pic>
        <p:nvPicPr>
          <p:cNvPr id="5" name="Image 4">
            <a:extLst>
              <a:ext uri="{FF2B5EF4-FFF2-40B4-BE49-F238E27FC236}">
                <a16:creationId xmlns:a16="http://schemas.microsoft.com/office/drawing/2014/main" id="{5B59250F-BE1A-590F-C24E-69950644AB65}"/>
              </a:ext>
            </a:extLst>
          </p:cNvPr>
          <p:cNvPicPr>
            <a:picLocks noChangeAspect="1"/>
          </p:cNvPicPr>
          <p:nvPr/>
        </p:nvPicPr>
        <p:blipFill>
          <a:blip r:embed="rId3"/>
          <a:stretch>
            <a:fillRect/>
          </a:stretch>
        </p:blipFill>
        <p:spPr>
          <a:xfrm>
            <a:off x="1185117" y="4785631"/>
            <a:ext cx="1432684" cy="1731414"/>
          </a:xfrm>
          <a:prstGeom prst="rect">
            <a:avLst/>
          </a:prstGeom>
        </p:spPr>
      </p:pic>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8055075"/>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gradFill>
        <a:effectLst/>
      </p:bgPr>
    </p:bg>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B1D452-F4D6-A8DF-FC4B-FEA6E5313EC9}"/>
              </a:ext>
            </a:extLst>
          </p:cNvPr>
          <p:cNvSpPr txBox="1"/>
          <p:nvPr/>
        </p:nvSpPr>
        <p:spPr>
          <a:xfrm>
            <a:off x="449450" y="866775"/>
            <a:ext cx="5167311" cy="5476875"/>
          </a:xfrm>
          <a:prstGeom prst="rect">
            <a:avLst/>
          </a:prstGeom>
        </p:spPr>
        <p:txBody>
          <a:bodyPr vert="horz" lIns="91440" tIns="45720" rIns="91440" bIns="45720" rtlCol="0">
            <a:noAutofit/>
          </a:bodyPr>
          <a:lstStyle/>
          <a:p>
            <a:pPr marL="285750" indent="-228600">
              <a:lnSpc>
                <a:spcPct val="90000"/>
              </a:lnSpc>
              <a:spcAft>
                <a:spcPts val="800"/>
              </a:spcAft>
              <a:buFont typeface="Arial" panose="020B0604020202020204" pitchFamily="34" charset="0"/>
              <a:buChar char="•"/>
            </a:pPr>
            <a:r>
              <a:rPr lang="en-US" sz="2000" b="1" dirty="0">
                <a:effectLst/>
              </a:rPr>
              <a:t>Numérisation </a:t>
            </a:r>
            <a:r>
              <a:rPr lang="en-US" sz="2000" dirty="0">
                <a:effectLst/>
              </a:rPr>
              <a:t>des conduites d’eau</a:t>
            </a:r>
          </a:p>
          <a:p>
            <a:pPr marL="57150">
              <a:lnSpc>
                <a:spcPct val="90000"/>
              </a:lnSpc>
              <a:spcAft>
                <a:spcPts val="800"/>
              </a:spcAft>
            </a:pPr>
            <a:endParaRPr lang="en-US" sz="2000" dirty="0">
              <a:effectLst/>
            </a:endParaRPr>
          </a:p>
          <a:p>
            <a:pPr marL="285750" indent="-228600">
              <a:lnSpc>
                <a:spcPct val="90000"/>
              </a:lnSpc>
              <a:spcAft>
                <a:spcPts val="800"/>
              </a:spcAft>
              <a:buFont typeface="Arial" panose="020B0604020202020204" pitchFamily="34" charset="0"/>
              <a:buChar char="•"/>
            </a:pPr>
            <a:r>
              <a:rPr lang="en-US" sz="2000" dirty="0">
                <a:effectLst/>
              </a:rPr>
              <a:t>Glaireuse : </a:t>
            </a:r>
            <a:r>
              <a:rPr lang="en-US" sz="2000" b="1" dirty="0">
                <a:effectLst/>
              </a:rPr>
              <a:t>remplacement des conduites </a:t>
            </a:r>
            <a:r>
              <a:rPr lang="en-US" sz="2000" dirty="0">
                <a:effectLst/>
              </a:rPr>
              <a:t>d’eau</a:t>
            </a:r>
          </a:p>
          <a:p>
            <a:pPr marL="800100" lvl="1" indent="-228600">
              <a:lnSpc>
                <a:spcPct val="90000"/>
              </a:lnSpc>
              <a:spcAft>
                <a:spcPts val="800"/>
              </a:spcAft>
              <a:buFont typeface="Arial" panose="020B0604020202020204" pitchFamily="34" charset="0"/>
              <a:buChar char="•"/>
            </a:pPr>
            <a:r>
              <a:rPr lang="en-US" sz="2000" dirty="0">
                <a:effectLst/>
              </a:rPr>
              <a:t>Rue de Roumont</a:t>
            </a:r>
          </a:p>
          <a:p>
            <a:pPr marL="800100" lvl="1" indent="-228600">
              <a:lnSpc>
                <a:spcPct val="90000"/>
              </a:lnSpc>
              <a:spcAft>
                <a:spcPts val="800"/>
              </a:spcAft>
              <a:buFont typeface="Arial" panose="020B0604020202020204" pitchFamily="34" charset="0"/>
              <a:buChar char="•"/>
            </a:pPr>
            <a:r>
              <a:rPr lang="en-US" sz="2000" dirty="0">
                <a:effectLst/>
              </a:rPr>
              <a:t>Rue de Pinsogne</a:t>
            </a:r>
          </a:p>
          <a:p>
            <a:pPr marL="800100" lvl="1" indent="-228600">
              <a:lnSpc>
                <a:spcPct val="90000"/>
              </a:lnSpc>
              <a:spcAft>
                <a:spcPts val="800"/>
              </a:spcAft>
              <a:buFont typeface="Arial" panose="020B0604020202020204" pitchFamily="34" charset="0"/>
              <a:buChar char="•"/>
            </a:pPr>
            <a:r>
              <a:rPr lang="en-US" sz="2000" dirty="0">
                <a:effectLst/>
              </a:rPr>
              <a:t>Rue d’Houssy</a:t>
            </a:r>
          </a:p>
          <a:p>
            <a:pPr marL="800100" lvl="1" indent="-228600">
              <a:lnSpc>
                <a:spcPct val="90000"/>
              </a:lnSpc>
              <a:spcAft>
                <a:spcPts val="800"/>
              </a:spcAft>
              <a:buFont typeface="Arial" panose="020B0604020202020204" pitchFamily="34" charset="0"/>
              <a:buChar char="•"/>
            </a:pPr>
            <a:r>
              <a:rPr lang="en-US" sz="2000" dirty="0">
                <a:effectLst/>
              </a:rPr>
              <a:t>Rue de Vacheray</a:t>
            </a:r>
          </a:p>
          <a:p>
            <a:pPr marL="571500" lvl="1">
              <a:lnSpc>
                <a:spcPct val="90000"/>
              </a:lnSpc>
              <a:spcAft>
                <a:spcPts val="800"/>
              </a:spcAft>
            </a:pPr>
            <a:endParaRPr lang="en-US" sz="2000" dirty="0">
              <a:effectLst/>
            </a:endParaRPr>
          </a:p>
          <a:p>
            <a:pPr marL="285750" indent="-228600">
              <a:lnSpc>
                <a:spcPct val="90000"/>
              </a:lnSpc>
              <a:spcAft>
                <a:spcPts val="800"/>
              </a:spcAft>
              <a:buFont typeface="Arial" panose="020B0604020202020204" pitchFamily="34" charset="0"/>
              <a:buChar char="•"/>
            </a:pPr>
            <a:r>
              <a:rPr lang="en-US" sz="2000" dirty="0">
                <a:effectLst/>
              </a:rPr>
              <a:t>Anloy : </a:t>
            </a:r>
            <a:r>
              <a:rPr lang="en-US" sz="2000" b="1" dirty="0">
                <a:effectLst/>
              </a:rPr>
              <a:t>remplacement des conduites</a:t>
            </a:r>
            <a:r>
              <a:rPr lang="en-US" sz="2000" dirty="0">
                <a:effectLst/>
              </a:rPr>
              <a:t> d’eau : rue Batti-du-Foi</a:t>
            </a:r>
          </a:p>
          <a:p>
            <a:pPr marL="57150">
              <a:lnSpc>
                <a:spcPct val="90000"/>
              </a:lnSpc>
              <a:spcAft>
                <a:spcPts val="800"/>
              </a:spcAft>
            </a:pPr>
            <a:endParaRPr lang="en-US" sz="2000" dirty="0">
              <a:effectLst/>
            </a:endParaRPr>
          </a:p>
          <a:p>
            <a:pPr marL="285750" indent="-228600">
              <a:lnSpc>
                <a:spcPct val="90000"/>
              </a:lnSpc>
              <a:spcAft>
                <a:spcPts val="800"/>
              </a:spcAft>
              <a:buFont typeface="Arial" panose="020B0604020202020204" pitchFamily="34" charset="0"/>
              <a:buChar char="•"/>
            </a:pPr>
            <a:r>
              <a:rPr lang="en-US" sz="2000" dirty="0">
                <a:effectLst/>
              </a:rPr>
              <a:t>Villance : extension du réseau d’eau via </a:t>
            </a:r>
            <a:r>
              <a:rPr lang="en-US" sz="2000" b="1" dirty="0">
                <a:effectLst/>
              </a:rPr>
              <a:t>liaison </a:t>
            </a:r>
            <a:r>
              <a:rPr lang="en-US" sz="2000" dirty="0">
                <a:effectLst/>
              </a:rPr>
              <a:t>vers les Demoiselles</a:t>
            </a:r>
          </a:p>
          <a:p>
            <a:pPr>
              <a:lnSpc>
                <a:spcPct val="90000"/>
              </a:lnSpc>
              <a:spcAft>
                <a:spcPts val="800"/>
              </a:spcAft>
            </a:pPr>
            <a:endParaRPr lang="en-US" sz="2000" dirty="0">
              <a:effectLst/>
            </a:endParaRPr>
          </a:p>
          <a:p>
            <a:pPr marL="285750" indent="-228600">
              <a:lnSpc>
                <a:spcPct val="90000"/>
              </a:lnSpc>
              <a:spcAft>
                <a:spcPts val="800"/>
              </a:spcAft>
              <a:buFont typeface="Arial" panose="020B0604020202020204" pitchFamily="34" charset="0"/>
              <a:buChar char="•"/>
            </a:pPr>
            <a:endParaRPr lang="en-US" sz="2000" dirty="0">
              <a:effectLst/>
            </a:endParaRPr>
          </a:p>
        </p:txBody>
      </p:sp>
      <p:pic>
        <p:nvPicPr>
          <p:cNvPr id="5" name="Image 4">
            <a:extLst>
              <a:ext uri="{FF2B5EF4-FFF2-40B4-BE49-F238E27FC236}">
                <a16:creationId xmlns:a16="http://schemas.microsoft.com/office/drawing/2014/main" id="{22A55643-6384-1A77-CBEA-A38C46083846}"/>
              </a:ext>
            </a:extLst>
          </p:cNvPr>
          <p:cNvPicPr>
            <a:picLocks noChangeAspect="1"/>
          </p:cNvPicPr>
          <p:nvPr/>
        </p:nvPicPr>
        <p:blipFill rotWithShape="1">
          <a:blip r:embed="rId2"/>
          <a:srcRect l="16327" r="12895" b="1"/>
          <a:stretch/>
        </p:blipFill>
        <p:spPr>
          <a:xfrm>
            <a:off x="5721536" y="1"/>
            <a:ext cx="6470464" cy="6856412"/>
          </a:xfrm>
          <a:custGeom>
            <a:avLst/>
            <a:gdLst/>
            <a:ahLst/>
            <a:cxnLst/>
            <a:rect l="l" t="t" r="r" b="b"/>
            <a:pathLst>
              <a:path w="6470464" h="6856412">
                <a:moveTo>
                  <a:pt x="0" y="0"/>
                </a:moveTo>
                <a:lnTo>
                  <a:pt x="6470464" y="0"/>
                </a:lnTo>
                <a:lnTo>
                  <a:pt x="6470464" y="6856412"/>
                </a:lnTo>
                <a:lnTo>
                  <a:pt x="753" y="6856412"/>
                </a:lnTo>
                <a:lnTo>
                  <a:pt x="83736" y="6682434"/>
                </a:lnTo>
                <a:cubicBezTo>
                  <a:pt x="534353" y="5654674"/>
                  <a:pt x="777103" y="4561946"/>
                  <a:pt x="777103" y="3428997"/>
                </a:cubicBezTo>
                <a:cubicBezTo>
                  <a:pt x="777103" y="2296047"/>
                  <a:pt x="534353" y="1203318"/>
                  <a:pt x="83736" y="175558"/>
                </a:cubicBezTo>
                <a:close/>
              </a:path>
            </a:pathLst>
          </a:custGeom>
        </p:spPr>
      </p:pic>
    </p:spTree>
    <p:extLst>
      <p:ext uri="{BB962C8B-B14F-4D97-AF65-F5344CB8AC3E}">
        <p14:creationId xmlns:p14="http://schemas.microsoft.com/office/powerpoint/2010/main" val="40766474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8C0A6B4-3FA2-D794-27E2-3E2DBF929859}"/>
              </a:ext>
            </a:extLst>
          </p:cNvPr>
          <p:cNvSpPr txBox="1"/>
          <p:nvPr/>
        </p:nvSpPr>
        <p:spPr>
          <a:xfrm>
            <a:off x="986202" y="1444047"/>
            <a:ext cx="10447461" cy="4524315"/>
          </a:xfrm>
          <a:prstGeom prst="rect">
            <a:avLst/>
          </a:prstGeom>
          <a:noFill/>
          <a:ln>
            <a:noFill/>
          </a:ln>
        </p:spPr>
        <p:txBody>
          <a:bodyPr wrap="square">
            <a:spAutoFit/>
          </a:bodyPr>
          <a:lstStyle/>
          <a:p>
            <a:r>
              <a:rPr lang="fr-BE" sz="2400" dirty="0">
                <a:effectLst/>
                <a:latin typeface="Calibri" panose="020F0502020204030204" pitchFamily="34" charset="0"/>
                <a:ea typeface="Calibri" panose="020F0502020204030204" pitchFamily="34" charset="0"/>
              </a:rPr>
              <a:t>Au vu des travaux programmés aujourd’hui par la SWDE et suite aux conditions climatiques de ces dernières années ayant entrainé une restriction de l’utilisation de l’eau potable, le Collège communal a réexaminé les possibilités de solutions visant à maintenir un approvisionnement suffisant pour la population.</a:t>
            </a:r>
          </a:p>
          <a:p>
            <a:r>
              <a:rPr lang="fr-BE" sz="2400" dirty="0">
                <a:latin typeface="Calibri" panose="020F0502020204030204" pitchFamily="34" charset="0"/>
                <a:ea typeface="Calibri" panose="020F0502020204030204" pitchFamily="34" charset="0"/>
              </a:rPr>
              <a:t>Grâce au schéma directeur établi par la commune de Libin, en partenariat avec des experts, et grâce à des investissements effectués depuis une quinzaine d’années, nous avons pu limiter au maximum les problèmes d’approvisionnement, réaliser des économies substantielles, mais également négocier un partenariat avec le SWDE.</a:t>
            </a:r>
          </a:p>
          <a:p>
            <a:r>
              <a:rPr lang="fr-BE" sz="2400" dirty="0">
                <a:effectLst/>
                <a:latin typeface="Calibri" panose="020F0502020204030204" pitchFamily="34" charset="0"/>
                <a:ea typeface="Calibri" panose="020F0502020204030204" pitchFamily="34" charset="0"/>
              </a:rPr>
              <a:t>A titre informatif</a:t>
            </a:r>
            <a:r>
              <a:rPr lang="fr-BE" sz="2400" dirty="0">
                <a:latin typeface="Calibri" panose="020F0502020204030204" pitchFamily="34" charset="0"/>
                <a:ea typeface="Calibri" panose="020F0502020204030204" pitchFamily="34" charset="0"/>
              </a:rPr>
              <a:t>, le manque d’eau a coûté en 2022 environ 5000 euros d’achat d’eau à la SWDE, 8000 euros d’achat de bouteilles d’eau et 150.000 euros de transport d’eau.</a:t>
            </a:r>
            <a:endParaRPr lang="fr-BE" sz="24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043547815"/>
      </p:ext>
    </p:extLst>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484DCD4F-1EBD-6BE7-D823-21ED5E575B61}"/>
              </a:ext>
            </a:extLst>
          </p:cNvPr>
          <p:cNvSpPr txBox="1"/>
          <p:nvPr/>
        </p:nvSpPr>
        <p:spPr>
          <a:xfrm>
            <a:off x="712178" y="733925"/>
            <a:ext cx="11060722" cy="2923877"/>
          </a:xfrm>
          <a:prstGeom prst="rect">
            <a:avLst/>
          </a:prstGeom>
          <a:noFill/>
        </p:spPr>
        <p:txBody>
          <a:bodyPr wrap="square">
            <a:spAutoFit/>
          </a:bodyPr>
          <a:lstStyle/>
          <a:p>
            <a:pPr algn="ctr"/>
            <a:r>
              <a:rPr lang="fr-BE" sz="2400" b="1" dirty="0">
                <a:solidFill>
                  <a:srgbClr val="0070C0"/>
                </a:solidFill>
                <a:effectLst/>
                <a:latin typeface="Calibri" panose="020F0502020204030204" pitchFamily="34" charset="0"/>
                <a:ea typeface="Calibri" panose="020F0502020204030204" pitchFamily="34" charset="0"/>
              </a:rPr>
              <a:t>OCHAMPS – LIBIN – GLAIREUSE – VILLANCE - ANLOY</a:t>
            </a:r>
          </a:p>
          <a:p>
            <a:endParaRPr lang="fr-BE" sz="2000" dirty="0">
              <a:latin typeface="Calibri" panose="020F0502020204030204" pitchFamily="34" charset="0"/>
              <a:ea typeface="Calibri" panose="020F0502020204030204" pitchFamily="34" charset="0"/>
            </a:endParaRPr>
          </a:p>
          <a:p>
            <a:r>
              <a:rPr lang="fr-BE" sz="2000" dirty="0">
                <a:effectLst/>
                <a:latin typeface="Calibri" panose="020F0502020204030204" pitchFamily="34" charset="0"/>
                <a:ea typeface="Calibri" panose="020F0502020204030204" pitchFamily="34" charset="0"/>
              </a:rPr>
              <a:t>Le point d’arrivée d’une sécurisation pour la commune sera soit le réservoir d’Ochamps, soit un branchement réalisé directement sur la conduite d’eau de la liaison Ochamps-Libin. Cette jonction sera reliée au centre de production SWDE de Bras via la pose d’une conduite de diamètre de 150 mm sur une longueur d’environ 3000m, entièrement à charge de la SWDE. </a:t>
            </a:r>
          </a:p>
          <a:p>
            <a:r>
              <a:rPr lang="fr-BE" sz="2000" dirty="0">
                <a:effectLst/>
                <a:latin typeface="Calibri" panose="020F0502020204030204" pitchFamily="34" charset="0"/>
                <a:ea typeface="Calibri" panose="020F0502020204030204" pitchFamily="34" charset="0"/>
              </a:rPr>
              <a:t>Le mélange de l’eau provenant de la SWDE avec l’eau du réseau communal aura un effet bénéfique au niveau du pH (le pH initial à Ochamps est aux alentours de 6), ainsi qu’au niveau de la teneur en fer et en manganèse.</a:t>
            </a:r>
          </a:p>
        </p:txBody>
      </p:sp>
      <p:sp>
        <p:nvSpPr>
          <p:cNvPr id="4" name="ZoneTexte 3">
            <a:extLst>
              <a:ext uri="{FF2B5EF4-FFF2-40B4-BE49-F238E27FC236}">
                <a16:creationId xmlns:a16="http://schemas.microsoft.com/office/drawing/2014/main" id="{177684C1-C01F-1A9C-9307-1C5F68184441}"/>
              </a:ext>
            </a:extLst>
          </p:cNvPr>
          <p:cNvSpPr txBox="1"/>
          <p:nvPr/>
        </p:nvSpPr>
        <p:spPr>
          <a:xfrm>
            <a:off x="712178" y="3657802"/>
            <a:ext cx="10889272" cy="1015663"/>
          </a:xfrm>
          <a:prstGeom prst="rect">
            <a:avLst/>
          </a:prstGeom>
          <a:noFill/>
        </p:spPr>
        <p:txBody>
          <a:bodyPr wrap="square">
            <a:spAutoFit/>
          </a:bodyPr>
          <a:lstStyle/>
          <a:p>
            <a:r>
              <a:rPr lang="fr-BE" sz="2000" dirty="0">
                <a:effectLst/>
                <a:latin typeface="Calibri" panose="020F0502020204030204" pitchFamily="34" charset="0"/>
                <a:ea typeface="Calibri" panose="020F0502020204030204" pitchFamily="34" charset="0"/>
              </a:rPr>
              <a:t>Le centre de production SWDE domine l’ensemble des altitudes des réservoirs principaux d’Ochamps et de Libin, et peut donc alimenter /sécuriser l’ensemble du territoire communal par gravité naturelle. </a:t>
            </a:r>
          </a:p>
          <a:p>
            <a:r>
              <a:rPr lang="fr-BE" sz="2000" dirty="0">
                <a:effectLst/>
                <a:latin typeface="Calibri" panose="020F0502020204030204" pitchFamily="34" charset="0"/>
                <a:ea typeface="Calibri" panose="020F0502020204030204" pitchFamily="34" charset="0"/>
              </a:rPr>
              <a:t> </a:t>
            </a:r>
          </a:p>
        </p:txBody>
      </p:sp>
      <p:sp>
        <p:nvSpPr>
          <p:cNvPr id="8" name="ZoneTexte 7">
            <a:extLst>
              <a:ext uri="{FF2B5EF4-FFF2-40B4-BE49-F238E27FC236}">
                <a16:creationId xmlns:a16="http://schemas.microsoft.com/office/drawing/2014/main" id="{116E808F-20CA-F1B8-8D62-2ABC44BA1D51}"/>
              </a:ext>
            </a:extLst>
          </p:cNvPr>
          <p:cNvSpPr txBox="1"/>
          <p:nvPr/>
        </p:nvSpPr>
        <p:spPr>
          <a:xfrm>
            <a:off x="712178" y="4337388"/>
            <a:ext cx="10889272" cy="1631216"/>
          </a:xfrm>
          <a:prstGeom prst="rect">
            <a:avLst/>
          </a:prstGeom>
          <a:noFill/>
        </p:spPr>
        <p:txBody>
          <a:bodyPr wrap="square">
            <a:spAutoFit/>
          </a:bodyPr>
          <a:lstStyle/>
          <a:p>
            <a:r>
              <a:rPr lang="fr-BE" sz="2000" dirty="0">
                <a:effectLst/>
                <a:latin typeface="Calibri" panose="020F0502020204030204" pitchFamily="34" charset="0"/>
                <a:ea typeface="Calibri" panose="020F0502020204030204" pitchFamily="34" charset="0"/>
              </a:rPr>
              <a:t>Une fois le renforcement de l’adduction d’eau en provenance de Bras effectué, il sera procédé à des travaux d’interconnection entre les réservoirs dans l’ordre suivant : Libin-Glaireuse, Glaireuse-Villance, puis Villance-Anloy.</a:t>
            </a:r>
          </a:p>
          <a:p>
            <a:r>
              <a:rPr lang="fr-BE" sz="2000" dirty="0">
                <a:effectLst/>
                <a:latin typeface="Calibri" panose="020F0502020204030204" pitchFamily="34" charset="0"/>
                <a:ea typeface="Calibri" panose="020F0502020204030204" pitchFamily="34" charset="0"/>
              </a:rPr>
              <a:t>Dans la perspective de la connection Libin-Glaireuse, il est envisagé la construction d’un nouveau réservoir à Libin d’une capacité comprise entre 300 et 400 m³.</a:t>
            </a:r>
          </a:p>
        </p:txBody>
      </p:sp>
    </p:spTree>
    <p:extLst>
      <p:ext uri="{BB962C8B-B14F-4D97-AF65-F5344CB8AC3E}">
        <p14:creationId xmlns:p14="http://schemas.microsoft.com/office/powerpoint/2010/main" val="33449723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Image 2" descr="Une image contenant carte&#10;&#10;Description générée automatiquement">
            <a:extLst>
              <a:ext uri="{FF2B5EF4-FFF2-40B4-BE49-F238E27FC236}">
                <a16:creationId xmlns:a16="http://schemas.microsoft.com/office/drawing/2014/main" id="{DEB31F68-A04C-2DB8-9D69-A1FBA3FB20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7988" y="154978"/>
            <a:ext cx="9481534" cy="6703022"/>
          </a:xfrm>
          <a:prstGeom prst="rect">
            <a:avLst/>
          </a:prstGeom>
        </p:spPr>
      </p:pic>
      <p:cxnSp>
        <p:nvCxnSpPr>
          <p:cNvPr id="4" name="Connecteur droit avec flèche 3">
            <a:extLst>
              <a:ext uri="{FF2B5EF4-FFF2-40B4-BE49-F238E27FC236}">
                <a16:creationId xmlns:a16="http://schemas.microsoft.com/office/drawing/2014/main" id="{F0BF9BB2-2321-D8C6-BFFF-5CFBF88C660F}"/>
              </a:ext>
            </a:extLst>
          </p:cNvPr>
          <p:cNvCxnSpPr>
            <a:cxnSpLocks/>
          </p:cNvCxnSpPr>
          <p:nvPr/>
        </p:nvCxnSpPr>
        <p:spPr>
          <a:xfrm flipH="1">
            <a:off x="8950569" y="4783015"/>
            <a:ext cx="879231" cy="70338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 name="Connecteur droit avec flèche 4">
            <a:extLst>
              <a:ext uri="{FF2B5EF4-FFF2-40B4-BE49-F238E27FC236}">
                <a16:creationId xmlns:a16="http://schemas.microsoft.com/office/drawing/2014/main" id="{F72D26F9-4F44-4A92-FF92-DE7399302297}"/>
              </a:ext>
            </a:extLst>
          </p:cNvPr>
          <p:cNvCxnSpPr>
            <a:cxnSpLocks/>
          </p:cNvCxnSpPr>
          <p:nvPr/>
        </p:nvCxnSpPr>
        <p:spPr>
          <a:xfrm>
            <a:off x="5583894" y="3982914"/>
            <a:ext cx="0" cy="88802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 name="Connecteur droit avec flèche 5">
            <a:extLst>
              <a:ext uri="{FF2B5EF4-FFF2-40B4-BE49-F238E27FC236}">
                <a16:creationId xmlns:a16="http://schemas.microsoft.com/office/drawing/2014/main" id="{08F796B2-9F1B-E9AB-B2A3-FEEDD4478D28}"/>
              </a:ext>
            </a:extLst>
          </p:cNvPr>
          <p:cNvCxnSpPr>
            <a:cxnSpLocks/>
          </p:cNvCxnSpPr>
          <p:nvPr/>
        </p:nvCxnSpPr>
        <p:spPr>
          <a:xfrm flipH="1">
            <a:off x="6462345" y="4237892"/>
            <a:ext cx="483578" cy="19343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C934211A-4222-4F97-B2C3-7925ACD47B65}"/>
              </a:ext>
            </a:extLst>
          </p:cNvPr>
          <p:cNvCxnSpPr>
            <a:cxnSpLocks/>
          </p:cNvCxnSpPr>
          <p:nvPr/>
        </p:nvCxnSpPr>
        <p:spPr>
          <a:xfrm>
            <a:off x="6078755" y="4097215"/>
            <a:ext cx="313253" cy="246185"/>
          </a:xfrm>
          <a:prstGeom prst="line">
            <a:avLst/>
          </a:prstGeom>
          <a:ln w="38100">
            <a:solidFill>
              <a:srgbClr val="FF0066"/>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33066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65C89DFA-13E7-D3C1-9F61-3A2AF6F53632}"/>
              </a:ext>
            </a:extLst>
          </p:cNvPr>
          <p:cNvSpPr txBox="1"/>
          <p:nvPr/>
        </p:nvSpPr>
        <p:spPr>
          <a:xfrm>
            <a:off x="637442" y="1302143"/>
            <a:ext cx="10710496" cy="2554545"/>
          </a:xfrm>
          <a:prstGeom prst="rect">
            <a:avLst/>
          </a:prstGeom>
          <a:noFill/>
        </p:spPr>
        <p:txBody>
          <a:bodyPr wrap="square">
            <a:spAutoFit/>
          </a:bodyPr>
          <a:lstStyle/>
          <a:p>
            <a:r>
              <a:rPr lang="fr-BE" sz="2000" dirty="0">
                <a:effectLst/>
                <a:latin typeface="Calibri" panose="020F0502020204030204" pitchFamily="34" charset="0"/>
                <a:ea typeface="Calibri" panose="020F0502020204030204" pitchFamily="34" charset="0"/>
              </a:rPr>
              <a:t>Le village de Redu est actuellement sécurisé via une adduction d’eau provenant du réservoir de Transinne.</a:t>
            </a:r>
          </a:p>
          <a:p>
            <a:r>
              <a:rPr lang="fr-BE" sz="2000" dirty="0">
                <a:effectLst/>
                <a:latin typeface="Calibri" panose="020F0502020204030204" pitchFamily="34" charset="0"/>
                <a:ea typeface="Calibri" panose="020F0502020204030204" pitchFamily="34" charset="0"/>
              </a:rPr>
              <a:t>En ce qui concerne le réseau de Transinne, Idelux Développement a récemment attiré notre attention concernant le développement annoncé de la zone Galaxia/Cerisier. Actuellement, la consommation en eau y varie de 15 à 25 m³/j. </a:t>
            </a:r>
          </a:p>
          <a:p>
            <a:r>
              <a:rPr lang="fr-BE" sz="2000" dirty="0">
                <a:effectLst/>
                <a:latin typeface="Calibri" panose="020F0502020204030204" pitchFamily="34" charset="0"/>
                <a:ea typeface="Calibri" panose="020F0502020204030204" pitchFamily="34" charset="0"/>
              </a:rPr>
              <a:t>Le contrat de fourniture en eau qui nous lie à la SWDE prévoit une mise à disposition d’un volume de 100 m³/j, ce qui, compte tenu des projets de développement qui s’annoncent, sera peut-être un jour nécessaire pour garantir la fourniture en eau de cette zone.</a:t>
            </a:r>
          </a:p>
        </p:txBody>
      </p:sp>
      <p:sp>
        <p:nvSpPr>
          <p:cNvPr id="5" name="ZoneTexte 4">
            <a:extLst>
              <a:ext uri="{FF2B5EF4-FFF2-40B4-BE49-F238E27FC236}">
                <a16:creationId xmlns:a16="http://schemas.microsoft.com/office/drawing/2014/main" id="{EFFA67F8-A938-FC53-B484-367523402871}"/>
              </a:ext>
            </a:extLst>
          </p:cNvPr>
          <p:cNvSpPr txBox="1"/>
          <p:nvPr/>
        </p:nvSpPr>
        <p:spPr>
          <a:xfrm>
            <a:off x="648065" y="3852835"/>
            <a:ext cx="10641623" cy="707886"/>
          </a:xfrm>
          <a:prstGeom prst="rect">
            <a:avLst/>
          </a:prstGeom>
          <a:noFill/>
        </p:spPr>
        <p:txBody>
          <a:bodyPr wrap="square">
            <a:spAutoFit/>
          </a:bodyPr>
          <a:lstStyle/>
          <a:p>
            <a:r>
              <a:rPr lang="fr-BE" sz="2000" dirty="0">
                <a:effectLst/>
                <a:latin typeface="Calibri" panose="020F0502020204030204" pitchFamily="34" charset="0"/>
                <a:ea typeface="Calibri" panose="020F0502020204030204" pitchFamily="34" charset="0"/>
              </a:rPr>
              <a:t>Une liaison de sécurisation Libin – Transinne pourrait être envisagée au départ de l’extrémité du zoning du Cerisier, ceci afin de réduire les longueurs, et donc les coûts.</a:t>
            </a:r>
          </a:p>
        </p:txBody>
      </p:sp>
      <p:sp>
        <p:nvSpPr>
          <p:cNvPr id="4" name="ZoneTexte 3">
            <a:extLst>
              <a:ext uri="{FF2B5EF4-FFF2-40B4-BE49-F238E27FC236}">
                <a16:creationId xmlns:a16="http://schemas.microsoft.com/office/drawing/2014/main" id="{28B059E7-22CF-0CCD-0C58-DBE55B2F5F3C}"/>
              </a:ext>
            </a:extLst>
          </p:cNvPr>
          <p:cNvSpPr txBox="1"/>
          <p:nvPr/>
        </p:nvSpPr>
        <p:spPr>
          <a:xfrm>
            <a:off x="2124075" y="802141"/>
            <a:ext cx="7715250" cy="461665"/>
          </a:xfrm>
          <a:prstGeom prst="rect">
            <a:avLst/>
          </a:prstGeom>
          <a:noFill/>
        </p:spPr>
        <p:txBody>
          <a:bodyPr wrap="square">
            <a:spAutoFit/>
          </a:bodyPr>
          <a:lstStyle/>
          <a:p>
            <a:pPr algn="ctr"/>
            <a:r>
              <a:rPr lang="fr-BE" sz="2400" b="1" dirty="0">
                <a:solidFill>
                  <a:srgbClr val="0070C0"/>
                </a:solidFill>
                <a:effectLst/>
                <a:latin typeface="Calibri" panose="020F0502020204030204" pitchFamily="34" charset="0"/>
                <a:ea typeface="Calibri" panose="020F0502020204030204" pitchFamily="34" charset="0"/>
              </a:rPr>
              <a:t>REDU - TRANSINNE</a:t>
            </a:r>
          </a:p>
        </p:txBody>
      </p:sp>
      <p:sp>
        <p:nvSpPr>
          <p:cNvPr id="9" name="ZoneTexte 8">
            <a:extLst>
              <a:ext uri="{FF2B5EF4-FFF2-40B4-BE49-F238E27FC236}">
                <a16:creationId xmlns:a16="http://schemas.microsoft.com/office/drawing/2014/main" id="{A4D2FC0B-90B1-C1EF-E3C6-D14A2BF453A5}"/>
              </a:ext>
            </a:extLst>
          </p:cNvPr>
          <p:cNvSpPr txBox="1"/>
          <p:nvPr/>
        </p:nvSpPr>
        <p:spPr>
          <a:xfrm>
            <a:off x="2819400" y="4681905"/>
            <a:ext cx="6096000" cy="461665"/>
          </a:xfrm>
          <a:prstGeom prst="rect">
            <a:avLst/>
          </a:prstGeom>
          <a:noFill/>
        </p:spPr>
        <p:txBody>
          <a:bodyPr wrap="square">
            <a:spAutoFit/>
          </a:bodyPr>
          <a:lstStyle/>
          <a:p>
            <a:pPr algn="ctr"/>
            <a:r>
              <a:rPr lang="fr-BE" sz="2400" b="1" dirty="0">
                <a:solidFill>
                  <a:srgbClr val="0070C0"/>
                </a:solidFill>
                <a:effectLst/>
                <a:latin typeface="Calibri" panose="020F0502020204030204" pitchFamily="34" charset="0"/>
                <a:ea typeface="Calibri" panose="020F0502020204030204" pitchFamily="34" charset="0"/>
              </a:rPr>
              <a:t>SMUID</a:t>
            </a:r>
          </a:p>
        </p:txBody>
      </p:sp>
      <p:sp>
        <p:nvSpPr>
          <p:cNvPr id="11" name="ZoneTexte 10">
            <a:extLst>
              <a:ext uri="{FF2B5EF4-FFF2-40B4-BE49-F238E27FC236}">
                <a16:creationId xmlns:a16="http://schemas.microsoft.com/office/drawing/2014/main" id="{14B8399B-A5CC-8636-7D35-DA89E6B8DDE8}"/>
              </a:ext>
            </a:extLst>
          </p:cNvPr>
          <p:cNvSpPr txBox="1"/>
          <p:nvPr/>
        </p:nvSpPr>
        <p:spPr>
          <a:xfrm>
            <a:off x="648065" y="5264754"/>
            <a:ext cx="10667269" cy="1015663"/>
          </a:xfrm>
          <a:prstGeom prst="rect">
            <a:avLst/>
          </a:prstGeom>
          <a:noFill/>
        </p:spPr>
        <p:txBody>
          <a:bodyPr wrap="square">
            <a:spAutoFit/>
          </a:bodyPr>
          <a:lstStyle/>
          <a:p>
            <a:r>
              <a:rPr lang="fr-BE" sz="2000" dirty="0">
                <a:effectLst/>
                <a:latin typeface="Calibri" panose="020F0502020204030204" pitchFamily="34" charset="0"/>
                <a:ea typeface="Calibri" panose="020F0502020204030204" pitchFamily="34" charset="0"/>
              </a:rPr>
              <a:t>La sécurisation du village de Smuid pourrait se faire via une adduction d’eau venant de Libin ou de Transinne. Au vu de la faible taille du réservoir d’eau de Smuid (40 m³), le ravitaillement en cas de pénurie s’effectuerait assez rapidement.</a:t>
            </a:r>
          </a:p>
        </p:txBody>
      </p:sp>
    </p:spTree>
    <p:extLst>
      <p:ext uri="{BB962C8B-B14F-4D97-AF65-F5344CB8AC3E}">
        <p14:creationId xmlns:p14="http://schemas.microsoft.com/office/powerpoint/2010/main" val="3012438589"/>
      </p:ext>
    </p:extLst>
  </p:cSld>
  <p:clrMapOvr>
    <a:masterClrMapping/>
  </p:clrMapOvr>
  <p:transition spd="slow">
    <p:wipe/>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a:extLst>
              <a:ext uri="{FF2B5EF4-FFF2-40B4-BE49-F238E27FC236}">
                <a16:creationId xmlns:a16="http://schemas.microsoft.com/office/drawing/2014/main" id="{BE079F22-0D32-75A6-A05F-174621190293}"/>
              </a:ext>
            </a:extLst>
          </p:cNvPr>
          <p:cNvPicPr>
            <a:picLocks noChangeAspect="1"/>
          </p:cNvPicPr>
          <p:nvPr/>
        </p:nvPicPr>
        <p:blipFill rotWithShape="1">
          <a:blip r:embed="rId2"/>
          <a:srcRect l="15870" t="9091" r="23229"/>
          <a:stretch/>
        </p:blipFill>
        <p:spPr>
          <a:xfrm>
            <a:off x="3523488" y="-141341"/>
            <a:ext cx="8668512" cy="6857990"/>
          </a:xfrm>
          <a:prstGeom prst="rect">
            <a:avLst/>
          </a:prstGeom>
        </p:spPr>
      </p:pic>
      <p:sp>
        <p:nvSpPr>
          <p:cNvPr id="11" name="Rectangle 10">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E6E5C4C7-F1C3-6998-33E0-BD711AE2BC3C}"/>
              </a:ext>
            </a:extLst>
          </p:cNvPr>
          <p:cNvSpPr>
            <a:spLocks noGrp="1"/>
          </p:cNvSpPr>
          <p:nvPr>
            <p:ph type="ctrTitle"/>
          </p:nvPr>
        </p:nvSpPr>
        <p:spPr>
          <a:xfrm>
            <a:off x="163656" y="2104367"/>
            <a:ext cx="5151294" cy="2681264"/>
          </a:xfrm>
        </p:spPr>
        <p:txBody>
          <a:bodyPr anchor="b">
            <a:noAutofit/>
          </a:bodyPr>
          <a:lstStyle/>
          <a:p>
            <a:r>
              <a:rPr lang="fr-FR" sz="5400" b="1" dirty="0">
                <a:solidFill>
                  <a:srgbClr val="0070C0"/>
                </a:solidFill>
              </a:rPr>
              <a:t>Conclusion</a:t>
            </a:r>
            <a:br>
              <a:rPr lang="fr-FR" sz="5400" b="1" dirty="0">
                <a:solidFill>
                  <a:srgbClr val="0070C0"/>
                </a:solidFill>
              </a:rPr>
            </a:br>
            <a:br>
              <a:rPr lang="fr-FR" sz="5400" b="1" dirty="0">
                <a:solidFill>
                  <a:srgbClr val="0070C0"/>
                </a:solidFill>
              </a:rPr>
            </a:br>
            <a:endParaRPr lang="fr-BE" sz="5400" dirty="0"/>
          </a:p>
        </p:txBody>
      </p:sp>
      <p:pic>
        <p:nvPicPr>
          <p:cNvPr id="5" name="Image 4">
            <a:extLst>
              <a:ext uri="{FF2B5EF4-FFF2-40B4-BE49-F238E27FC236}">
                <a16:creationId xmlns:a16="http://schemas.microsoft.com/office/drawing/2014/main" id="{5B59250F-BE1A-590F-C24E-69950644AB65}"/>
              </a:ext>
            </a:extLst>
          </p:cNvPr>
          <p:cNvPicPr>
            <a:picLocks noChangeAspect="1"/>
          </p:cNvPicPr>
          <p:nvPr/>
        </p:nvPicPr>
        <p:blipFill>
          <a:blip r:embed="rId3"/>
          <a:stretch>
            <a:fillRect/>
          </a:stretch>
        </p:blipFill>
        <p:spPr>
          <a:xfrm>
            <a:off x="1185117" y="4785631"/>
            <a:ext cx="1432684" cy="1731414"/>
          </a:xfrm>
          <a:prstGeom prst="rect">
            <a:avLst/>
          </a:prstGeom>
        </p:spPr>
      </p:pic>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3089857"/>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543D8261-AC68-94C2-7428-C4F18B1AA670}"/>
              </a:ext>
            </a:extLst>
          </p:cNvPr>
          <p:cNvSpPr>
            <a:spLocks noGrp="1"/>
          </p:cNvSpPr>
          <p:nvPr>
            <p:ph idx="1"/>
          </p:nvPr>
        </p:nvSpPr>
        <p:spPr>
          <a:xfrm>
            <a:off x="863600" y="812800"/>
            <a:ext cx="10490200" cy="5364163"/>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txBody>
          <a:bodyPr>
            <a:normAutofit lnSpcReduction="10000"/>
          </a:bodyPr>
          <a:lstStyle/>
          <a:p>
            <a:pPr marL="0" indent="0">
              <a:buNone/>
            </a:pPr>
            <a:endParaRPr lang="fr-BE" sz="2400" dirty="0"/>
          </a:p>
          <a:p>
            <a:pPr marL="0" indent="0">
              <a:buNone/>
            </a:pPr>
            <a:r>
              <a:rPr lang="fr-BE" sz="2400" dirty="0"/>
              <a:t>Pour conclure, il est important de rappeler que toutes les pistes ont été explorées au fil des années (études géologiques et avis de sourciers).</a:t>
            </a:r>
          </a:p>
          <a:p>
            <a:pPr marL="0" indent="0">
              <a:buNone/>
            </a:pPr>
            <a:r>
              <a:rPr lang="fr-BE" sz="2400" dirty="0"/>
              <a:t>Le Centre Ardenne a la particularité d’être un sol schisteux avec peu de possibilités de trouver des sources en profondeur. </a:t>
            </a:r>
          </a:p>
          <a:p>
            <a:pPr marL="0" indent="0">
              <a:buNone/>
            </a:pPr>
            <a:r>
              <a:rPr lang="fr-BE" sz="2400" dirty="0"/>
              <a:t>A l’exception des deux sources en profondeur identifiées anciennement (Ochamps et Redu), toutes nos sources d’alimentation proviennent des eaux de surface, comme l’ont démontré les tentatives infructueuses de travaux de forage effectués par le passé (la dernière date de 2014 avec un forage de puits à Meterow).</a:t>
            </a:r>
          </a:p>
          <a:p>
            <a:pPr marL="0" indent="0">
              <a:buNone/>
            </a:pPr>
            <a:r>
              <a:rPr lang="fr-BE" sz="2400" dirty="0"/>
              <a:t>Au vu des années de sécheresse qui risquent de se présenter à l’avenir, il est donc impératif de poursuivre les efforts de conscientisation envers la population afin de limiter au maximum les désagréments liés à une pénurie d’alimentation en eau.</a:t>
            </a:r>
          </a:p>
          <a:p>
            <a:pPr marL="0" indent="0">
              <a:buNone/>
            </a:pPr>
            <a:endParaRPr lang="fr-BE" sz="2400" dirty="0"/>
          </a:p>
          <a:p>
            <a:pPr marL="0" indent="0" algn="ctr">
              <a:buNone/>
            </a:pPr>
            <a:r>
              <a:rPr lang="fr-BE" sz="2400" dirty="0"/>
              <a:t>Merci pour votre attention.</a:t>
            </a:r>
          </a:p>
          <a:p>
            <a:pPr marL="0" indent="0">
              <a:buNone/>
            </a:pPr>
            <a:endParaRPr lang="fr-BE" dirty="0"/>
          </a:p>
          <a:p>
            <a:endParaRPr lang="fr-BE" dirty="0"/>
          </a:p>
        </p:txBody>
      </p:sp>
    </p:spTree>
    <p:extLst>
      <p:ext uri="{BB962C8B-B14F-4D97-AF65-F5344CB8AC3E}">
        <p14:creationId xmlns:p14="http://schemas.microsoft.com/office/powerpoint/2010/main" val="365707618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gra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8D0D6D3E-D7F9-4591-9CA9-DDF4DB1F73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ous-titre 2">
            <a:extLst>
              <a:ext uri="{FF2B5EF4-FFF2-40B4-BE49-F238E27FC236}">
                <a16:creationId xmlns:a16="http://schemas.microsoft.com/office/drawing/2014/main" id="{E12304EC-0C44-B48C-594F-71FD1342D0CB}"/>
              </a:ext>
            </a:extLst>
          </p:cNvPr>
          <p:cNvSpPr>
            <a:spLocks noGrp="1"/>
          </p:cNvSpPr>
          <p:nvPr>
            <p:ph type="subTitle" idx="1"/>
          </p:nvPr>
        </p:nvSpPr>
        <p:spPr>
          <a:xfrm>
            <a:off x="671623" y="960534"/>
            <a:ext cx="5985164" cy="4936926"/>
          </a:xfrm>
        </p:spPr>
        <p:txBody>
          <a:bodyPr anchor="b">
            <a:normAutofit lnSpcReduction="10000"/>
          </a:bodyPr>
          <a:lstStyle/>
          <a:p>
            <a:pPr>
              <a:spcAft>
                <a:spcPts val="800"/>
              </a:spcAft>
            </a:pPr>
            <a:endParaRPr lang="fr-FR" b="1" u="sng"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fr-FR" b="1" u="sng" dirty="0">
                <a:effectLst/>
                <a:latin typeface="Calibri" panose="020F0502020204030204" pitchFamily="34" charset="0"/>
                <a:ea typeface="Calibri" panose="020F0502020204030204" pitchFamily="34" charset="0"/>
                <a:cs typeface="Times New Roman" panose="02020603050405020304" pitchFamily="18" charset="0"/>
              </a:rPr>
              <a:t>ANLOY</a:t>
            </a:r>
            <a:endParaRPr lang="fr-BE" u="sng" dirty="0">
              <a:effectLst/>
              <a:latin typeface="Calibri" panose="020F0502020204030204" pitchFamily="34" charset="0"/>
              <a:ea typeface="Calibri" panose="020F0502020204030204" pitchFamily="34" charset="0"/>
              <a:cs typeface="Times New Roman" panose="02020603050405020304" pitchFamily="18" charset="0"/>
            </a:endParaRPr>
          </a:p>
          <a:p>
            <a:pPr algn="l">
              <a:spcAft>
                <a:spcPts val="800"/>
              </a:spcAft>
            </a:pPr>
            <a:r>
              <a:rPr lang="fr-BE" sz="2000" b="1" dirty="0">
                <a:effectLst/>
                <a:latin typeface="Calibri" panose="020F0502020204030204" pitchFamily="34" charset="0"/>
                <a:ea typeface="Calibri" panose="020F0502020204030204" pitchFamily="34" charset="0"/>
                <a:cs typeface="Times New Roman" panose="02020603050405020304" pitchFamily="18" charset="0"/>
              </a:rPr>
              <a:t>Situation</a:t>
            </a:r>
            <a:r>
              <a:rPr lang="fr-BE" sz="2000" dirty="0">
                <a:effectLst/>
                <a:latin typeface="Calibri" panose="020F0502020204030204" pitchFamily="34" charset="0"/>
                <a:ea typeface="Calibri" panose="020F0502020204030204" pitchFamily="34" charset="0"/>
                <a:cs typeface="Times New Roman" panose="02020603050405020304" pitchFamily="18" charset="0"/>
              </a:rPr>
              <a:t> : la prise d’eau est implantée à environ 500 m au sud-ouest du village d’Anloy, au lieu-dit Bati du Foi. </a:t>
            </a:r>
          </a:p>
          <a:p>
            <a:pPr algn="l">
              <a:spcAft>
                <a:spcPts val="800"/>
              </a:spcAft>
            </a:pPr>
            <a:r>
              <a:rPr lang="fr-BE" sz="2000" b="1" dirty="0">
                <a:effectLst/>
                <a:latin typeface="Calibri" panose="020F0502020204030204" pitchFamily="34" charset="0"/>
                <a:ea typeface="Calibri" panose="020F0502020204030204" pitchFamily="34" charset="0"/>
                <a:cs typeface="Times New Roman" panose="02020603050405020304" pitchFamily="18" charset="0"/>
              </a:rPr>
              <a:t>Fonctionnement</a:t>
            </a:r>
            <a:r>
              <a:rPr lang="fr-BE" sz="2000" dirty="0">
                <a:effectLst/>
                <a:latin typeface="Calibri" panose="020F0502020204030204" pitchFamily="34" charset="0"/>
                <a:ea typeface="Calibri" panose="020F0502020204030204" pitchFamily="34" charset="0"/>
                <a:cs typeface="Times New Roman" panose="02020603050405020304" pitchFamily="18" charset="0"/>
              </a:rPr>
              <a:t> : les eaux sont captées par des épis de drains vers une chambre drainante. L’eau s’écoule ensuite de façon gravitaire vers un réservoir d’environ 45 m³ situé dans le centre du village. </a:t>
            </a:r>
          </a:p>
          <a:p>
            <a:pPr algn="l">
              <a:spcAft>
                <a:spcPts val="800"/>
              </a:spcAft>
            </a:pPr>
            <a:r>
              <a:rPr lang="fr-BE" sz="2000" dirty="0">
                <a:effectLst/>
                <a:latin typeface="Calibri" panose="020F0502020204030204" pitchFamily="34" charset="0"/>
                <a:ea typeface="Calibri" panose="020F0502020204030204" pitchFamily="34" charset="0"/>
                <a:cs typeface="Times New Roman" panose="02020603050405020304" pitchFamily="18" charset="0"/>
              </a:rPr>
              <a:t>Au niveau microbiologique, l’eau est traitée via un système UV et est ensuite acheminée vers les habitations par un système de deux pompes.</a:t>
            </a:r>
          </a:p>
          <a:p>
            <a:pPr algn="l">
              <a:spcAft>
                <a:spcPts val="800"/>
              </a:spcAft>
            </a:pPr>
            <a:r>
              <a:rPr lang="fr-BE" sz="2000" b="1" dirty="0">
                <a:effectLst/>
                <a:latin typeface="Calibri" panose="020F0502020204030204" pitchFamily="34" charset="0"/>
                <a:ea typeface="Calibri" panose="020F0502020204030204" pitchFamily="34" charset="0"/>
                <a:cs typeface="Times New Roman" panose="02020603050405020304" pitchFamily="18" charset="0"/>
              </a:rPr>
              <a:t>Production</a:t>
            </a:r>
            <a:r>
              <a:rPr lang="fr-BE" sz="2000" dirty="0">
                <a:effectLst/>
                <a:latin typeface="Calibri" panose="020F0502020204030204" pitchFamily="34" charset="0"/>
                <a:ea typeface="Calibri" panose="020F0502020204030204" pitchFamily="34" charset="0"/>
                <a:cs typeface="Times New Roman" panose="02020603050405020304" pitchFamily="18" charset="0"/>
              </a:rPr>
              <a:t> : environ 150 m³ d’eau sortent quotidiennement du réservoir et permettent d’alimenter 226 compteurs d’eau</a:t>
            </a:r>
            <a:r>
              <a:rPr lang="fr-FR" sz="2000" dirty="0">
                <a:effectLst/>
                <a:latin typeface="Calibri" panose="020F0502020204030204" pitchFamily="34" charset="0"/>
                <a:ea typeface="Calibri" panose="020F0502020204030204" pitchFamily="34" charset="0"/>
                <a:cs typeface="Times New Roman" panose="02020603050405020304" pitchFamily="18" charset="0"/>
              </a:rPr>
              <a:t>.</a:t>
            </a:r>
            <a:endParaRPr lang="fr-BE" sz="2000" dirty="0">
              <a:effectLst/>
              <a:latin typeface="Calibri" panose="020F0502020204030204" pitchFamily="34" charset="0"/>
              <a:ea typeface="Calibri" panose="020F0502020204030204" pitchFamily="34" charset="0"/>
              <a:cs typeface="Times New Roman" panose="02020603050405020304" pitchFamily="18" charset="0"/>
            </a:endParaRPr>
          </a:p>
          <a:p>
            <a:pPr algn="l"/>
            <a:endParaRPr lang="fr-BE" sz="600" dirty="0"/>
          </a:p>
        </p:txBody>
      </p:sp>
      <p:sp>
        <p:nvSpPr>
          <p:cNvPr id="44" name="Rectangle 43">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4068664" cy="6858000"/>
          </a:xfrm>
          <a:prstGeom prst="rect">
            <a:avLst/>
          </a:prstGeom>
          <a:gradFill>
            <a:gsLst>
              <a:gs pos="26000">
                <a:srgbClr val="000000"/>
              </a:gs>
              <a:gs pos="100000">
                <a:schemeClr val="accent1"/>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3611463" cy="6858000"/>
          </a:xfrm>
          <a:prstGeom prst="rect">
            <a:avLst/>
          </a:prstGeom>
          <a:gradFill>
            <a:gsLst>
              <a:gs pos="0">
                <a:schemeClr val="accent1">
                  <a:lumMod val="75000"/>
                  <a:alpha val="56000"/>
                </a:schemeClr>
              </a:gs>
              <a:gs pos="100000">
                <a:srgbClr val="000000">
                  <a:alpha val="52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230721" y="-107390"/>
            <a:ext cx="3853890" cy="4068665"/>
          </a:xfrm>
          <a:prstGeom prst="rect">
            <a:avLst/>
          </a:prstGeom>
          <a:gradFill>
            <a:gsLst>
              <a:gs pos="0">
                <a:srgbClr val="000000">
                  <a:alpha val="34000"/>
                </a:srgbClr>
              </a:gs>
              <a:gs pos="96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descr="Une image contenant plein air, ciel, maison, bâtiment&#10;&#10;Description générée automatiquement">
            <a:extLst>
              <a:ext uri="{FF2B5EF4-FFF2-40B4-BE49-F238E27FC236}">
                <a16:creationId xmlns:a16="http://schemas.microsoft.com/office/drawing/2014/main" id="{7E43DF5B-3831-95F3-253F-27291B6B0AA6}"/>
              </a:ext>
            </a:extLst>
          </p:cNvPr>
          <p:cNvPicPr>
            <a:picLocks noChangeAspect="1"/>
          </p:cNvPicPr>
          <p:nvPr/>
        </p:nvPicPr>
        <p:blipFill rotWithShape="1">
          <a:blip r:embed="rId2">
            <a:extLst>
              <a:ext uri="{28A0092B-C50C-407E-A947-70E740481C1C}">
                <a14:useLocalDpi xmlns:a14="http://schemas.microsoft.com/office/drawing/2010/main" val="0"/>
              </a:ext>
            </a:extLst>
          </a:blip>
          <a:srcRect b="5915"/>
          <a:stretch/>
        </p:blipFill>
        <p:spPr>
          <a:xfrm>
            <a:off x="6743700" y="1357468"/>
            <a:ext cx="4776677" cy="4776677"/>
          </a:xfrm>
          <a:custGeom>
            <a:avLst/>
            <a:gdLst/>
            <a:ahLst/>
            <a:cxnLst/>
            <a:rect l="l" t="t" r="r" b="b"/>
            <a:pathLst>
              <a:path w="5031136" h="5031136">
                <a:moveTo>
                  <a:pt x="2515568" y="0"/>
                </a:moveTo>
                <a:cubicBezTo>
                  <a:pt x="3904878" y="0"/>
                  <a:pt x="5031136" y="1126258"/>
                  <a:pt x="5031136" y="2515568"/>
                </a:cubicBezTo>
                <a:cubicBezTo>
                  <a:pt x="5031136" y="3904878"/>
                  <a:pt x="3904878" y="5031136"/>
                  <a:pt x="2515568" y="5031136"/>
                </a:cubicBezTo>
                <a:cubicBezTo>
                  <a:pt x="1126258" y="5031136"/>
                  <a:pt x="0" y="3904878"/>
                  <a:pt x="0" y="2515568"/>
                </a:cubicBezTo>
                <a:cubicBezTo>
                  <a:pt x="0" y="1126258"/>
                  <a:pt x="1126258" y="0"/>
                  <a:pt x="2515568" y="0"/>
                </a:cubicBezTo>
                <a:close/>
              </a:path>
            </a:pathLst>
          </a:custGeom>
        </p:spPr>
      </p:pic>
    </p:spTree>
    <p:extLst>
      <p:ext uri="{BB962C8B-B14F-4D97-AF65-F5344CB8AC3E}">
        <p14:creationId xmlns:p14="http://schemas.microsoft.com/office/powerpoint/2010/main" val="3925793360"/>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gra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8D0D6D3E-D7F9-4591-9CA9-DDF4DB1F73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ous-titre 2">
            <a:extLst>
              <a:ext uri="{FF2B5EF4-FFF2-40B4-BE49-F238E27FC236}">
                <a16:creationId xmlns:a16="http://schemas.microsoft.com/office/drawing/2014/main" id="{E12304EC-0C44-B48C-594F-71FD1342D0CB}"/>
              </a:ext>
            </a:extLst>
          </p:cNvPr>
          <p:cNvSpPr>
            <a:spLocks noGrp="1"/>
          </p:cNvSpPr>
          <p:nvPr>
            <p:ph type="subTitle" idx="1"/>
          </p:nvPr>
        </p:nvSpPr>
        <p:spPr>
          <a:xfrm>
            <a:off x="606425" y="284307"/>
            <a:ext cx="5985164" cy="6142182"/>
          </a:xfrm>
        </p:spPr>
        <p:txBody>
          <a:bodyPr anchor="b">
            <a:normAutofit/>
          </a:bodyPr>
          <a:lstStyle/>
          <a:p>
            <a:pPr algn="ctr">
              <a:lnSpc>
                <a:spcPct val="107000"/>
              </a:lnSpc>
              <a:spcAft>
                <a:spcPts val="800"/>
              </a:spcAft>
            </a:pPr>
            <a:r>
              <a:rPr lang="fr-FR" b="1" u="sng" dirty="0">
                <a:effectLst/>
                <a:latin typeface="Calibri" panose="020F0502020204030204" pitchFamily="34" charset="0"/>
                <a:ea typeface="Calibri" panose="020F0502020204030204" pitchFamily="34" charset="0"/>
                <a:cs typeface="Times New Roman" panose="02020603050405020304" pitchFamily="18" charset="0"/>
              </a:rPr>
              <a:t>REDU</a:t>
            </a:r>
            <a:endParaRPr lang="fr-BE" u="sng"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fr-BE" sz="2000" b="1" dirty="0">
                <a:effectLst/>
                <a:latin typeface="Calibri" panose="020F0502020204030204" pitchFamily="34" charset="0"/>
                <a:ea typeface="Calibri" panose="020F0502020204030204" pitchFamily="34" charset="0"/>
                <a:cs typeface="Times New Roman" panose="02020603050405020304" pitchFamily="18" charset="0"/>
              </a:rPr>
              <a:t>Situation</a:t>
            </a:r>
            <a:r>
              <a:rPr lang="fr-BE" sz="2000" dirty="0">
                <a:effectLst/>
                <a:latin typeface="Calibri" panose="020F0502020204030204" pitchFamily="34" charset="0"/>
                <a:ea typeface="Calibri" panose="020F0502020204030204" pitchFamily="34" charset="0"/>
                <a:cs typeface="Times New Roman" panose="02020603050405020304" pitchFamily="18" charset="0"/>
              </a:rPr>
              <a:t> : la prise d’eau est implantée à environ 1.700 m au nord-est du village de Redu, au lieu-dit Haie devant la Fange. </a:t>
            </a:r>
          </a:p>
          <a:p>
            <a:pPr algn="l">
              <a:lnSpc>
                <a:spcPct val="107000"/>
              </a:lnSpc>
              <a:spcAft>
                <a:spcPts val="800"/>
              </a:spcAft>
            </a:pPr>
            <a:r>
              <a:rPr lang="fr-BE" sz="2000" b="1" dirty="0">
                <a:effectLst/>
                <a:latin typeface="Calibri" panose="020F0502020204030204" pitchFamily="34" charset="0"/>
                <a:ea typeface="Calibri" panose="020F0502020204030204" pitchFamily="34" charset="0"/>
                <a:cs typeface="Times New Roman" panose="02020603050405020304" pitchFamily="18" charset="0"/>
              </a:rPr>
              <a:t>Fonctionnement</a:t>
            </a:r>
            <a:r>
              <a:rPr lang="fr-BE" sz="2000" dirty="0">
                <a:effectLst/>
                <a:latin typeface="Calibri" panose="020F0502020204030204" pitchFamily="34" charset="0"/>
                <a:ea typeface="Calibri" panose="020F0502020204030204" pitchFamily="34" charset="0"/>
                <a:cs typeface="Times New Roman" panose="02020603050405020304" pitchFamily="18" charset="0"/>
              </a:rPr>
              <a:t> : cette prise d’eau est constituée par un puits foré à environ 100 m de profondeur. L’eau est pompée à destination d’un réservoir de 150 m³. </a:t>
            </a:r>
          </a:p>
          <a:p>
            <a:pPr algn="l">
              <a:lnSpc>
                <a:spcPct val="107000"/>
              </a:lnSpc>
              <a:spcAft>
                <a:spcPts val="800"/>
              </a:spcAft>
            </a:pPr>
            <a:r>
              <a:rPr lang="fr-BE" sz="2000" dirty="0">
                <a:effectLst/>
                <a:latin typeface="Calibri" panose="020F0502020204030204" pitchFamily="34" charset="0"/>
                <a:ea typeface="Calibri" panose="020F0502020204030204" pitchFamily="34" charset="0"/>
                <a:cs typeface="Times New Roman" panose="02020603050405020304" pitchFamily="18" charset="0"/>
              </a:rPr>
              <a:t>Au niveau microbiologique, l’eau est traitée à l’hypochlorite, puis s’écoule ensuite de façon gravitaire vers les habitations. </a:t>
            </a:r>
          </a:p>
          <a:p>
            <a:pPr algn="l">
              <a:lnSpc>
                <a:spcPct val="107000"/>
              </a:lnSpc>
              <a:spcAft>
                <a:spcPts val="800"/>
              </a:spcAft>
            </a:pPr>
            <a:r>
              <a:rPr lang="fr-BE" sz="2000" b="1" dirty="0">
                <a:effectLst/>
                <a:latin typeface="Calibri" panose="020F0502020204030204" pitchFamily="34" charset="0"/>
                <a:ea typeface="Calibri" panose="020F0502020204030204" pitchFamily="34" charset="0"/>
                <a:cs typeface="Times New Roman" panose="02020603050405020304" pitchFamily="18" charset="0"/>
              </a:rPr>
              <a:t>Production</a:t>
            </a:r>
            <a:r>
              <a:rPr lang="fr-BE" sz="2000" dirty="0">
                <a:effectLst/>
                <a:latin typeface="Calibri" panose="020F0502020204030204" pitchFamily="34" charset="0"/>
                <a:ea typeface="Calibri" panose="020F0502020204030204" pitchFamily="34" charset="0"/>
                <a:cs typeface="Times New Roman" panose="02020603050405020304" pitchFamily="18" charset="0"/>
              </a:rPr>
              <a:t> : environ 215 m³ d’eau sortent quotidiennement du réservoir et permettent d’alimenter 346 compteurs d’eau</a:t>
            </a:r>
            <a:r>
              <a:rPr lang="fr-FR" sz="2000" dirty="0">
                <a:effectLst/>
                <a:latin typeface="Calibri" panose="020F0502020204030204" pitchFamily="34" charset="0"/>
                <a:ea typeface="Calibri" panose="020F0502020204030204" pitchFamily="34" charset="0"/>
                <a:cs typeface="Times New Roman" panose="02020603050405020304" pitchFamily="18" charset="0"/>
              </a:rPr>
              <a:t>.</a:t>
            </a:r>
            <a:endParaRPr lang="fr-BE" sz="2000" dirty="0">
              <a:effectLst/>
              <a:latin typeface="Calibri" panose="020F0502020204030204" pitchFamily="34" charset="0"/>
              <a:ea typeface="Calibri" panose="020F0502020204030204" pitchFamily="34" charset="0"/>
              <a:cs typeface="Times New Roman" panose="02020603050405020304" pitchFamily="18" charset="0"/>
            </a:endParaRPr>
          </a:p>
          <a:p>
            <a:pPr algn="l"/>
            <a:endParaRPr lang="fr-BE" sz="600" dirty="0"/>
          </a:p>
        </p:txBody>
      </p:sp>
      <p:sp>
        <p:nvSpPr>
          <p:cNvPr id="44" name="Rectangle 43">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4068664" cy="6858000"/>
          </a:xfrm>
          <a:prstGeom prst="rect">
            <a:avLst/>
          </a:prstGeom>
          <a:gradFill>
            <a:gsLst>
              <a:gs pos="26000">
                <a:srgbClr val="000000"/>
              </a:gs>
              <a:gs pos="100000">
                <a:schemeClr val="accent1"/>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3611463" cy="6858000"/>
          </a:xfrm>
          <a:prstGeom prst="rect">
            <a:avLst/>
          </a:prstGeom>
          <a:gradFill>
            <a:gsLst>
              <a:gs pos="0">
                <a:schemeClr val="accent1">
                  <a:lumMod val="75000"/>
                  <a:alpha val="56000"/>
                </a:schemeClr>
              </a:gs>
              <a:gs pos="100000">
                <a:srgbClr val="000000">
                  <a:alpha val="52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230721" y="-107390"/>
            <a:ext cx="3853890" cy="4068665"/>
          </a:xfrm>
          <a:prstGeom prst="rect">
            <a:avLst/>
          </a:prstGeom>
          <a:gradFill>
            <a:gsLst>
              <a:gs pos="0">
                <a:srgbClr val="000000">
                  <a:alpha val="34000"/>
                </a:srgbClr>
              </a:gs>
              <a:gs pos="96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descr="Une image contenant plante, saleté&#10;&#10;Description générée automatiquement">
            <a:extLst>
              <a:ext uri="{FF2B5EF4-FFF2-40B4-BE49-F238E27FC236}">
                <a16:creationId xmlns:a16="http://schemas.microsoft.com/office/drawing/2014/main" id="{B21B95A1-773A-2A50-1140-84806A96DA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1589" y="1324770"/>
            <a:ext cx="4601217" cy="435353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549518816"/>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gra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8D0D6D3E-D7F9-4591-9CA9-DDF4DB1F73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ous-titre 2">
            <a:extLst>
              <a:ext uri="{FF2B5EF4-FFF2-40B4-BE49-F238E27FC236}">
                <a16:creationId xmlns:a16="http://schemas.microsoft.com/office/drawing/2014/main" id="{E12304EC-0C44-B48C-594F-71FD1342D0CB}"/>
              </a:ext>
            </a:extLst>
          </p:cNvPr>
          <p:cNvSpPr>
            <a:spLocks noGrp="1"/>
          </p:cNvSpPr>
          <p:nvPr>
            <p:ph type="subTitle" idx="1"/>
          </p:nvPr>
        </p:nvSpPr>
        <p:spPr>
          <a:xfrm>
            <a:off x="406398" y="285750"/>
            <a:ext cx="7064376" cy="6667500"/>
          </a:xfrm>
        </p:spPr>
        <p:txBody>
          <a:bodyPr anchor="b">
            <a:normAutofit fontScale="85000" lnSpcReduction="20000"/>
          </a:bodyPr>
          <a:lstStyle/>
          <a:p>
            <a:pPr>
              <a:lnSpc>
                <a:spcPct val="107000"/>
              </a:lnSpc>
              <a:spcAft>
                <a:spcPts val="800"/>
              </a:spcAft>
            </a:pPr>
            <a:r>
              <a:rPr lang="fr-FR" sz="2800" b="1" u="sng" dirty="0">
                <a:effectLst/>
                <a:latin typeface="Calibri" panose="020F0502020204030204" pitchFamily="34" charset="0"/>
                <a:ea typeface="Calibri" panose="020F0502020204030204" pitchFamily="34" charset="0"/>
                <a:cs typeface="Times New Roman" panose="02020603050405020304" pitchFamily="18" charset="0"/>
              </a:rPr>
              <a:t>TRANSINNE</a:t>
            </a:r>
            <a:endParaRPr lang="fr-BE" sz="2800" u="sng"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fr-BE" b="1" dirty="0">
                <a:effectLst/>
                <a:latin typeface="Calibri" panose="020F0502020204030204" pitchFamily="34" charset="0"/>
                <a:ea typeface="Calibri" panose="020F0502020204030204" pitchFamily="34" charset="0"/>
                <a:cs typeface="Times New Roman" panose="02020603050405020304" pitchFamily="18" charset="0"/>
              </a:rPr>
              <a:t>Situation</a:t>
            </a:r>
            <a:r>
              <a:rPr lang="fr-BE" dirty="0">
                <a:effectLst/>
                <a:latin typeface="Calibri" panose="020F0502020204030204" pitchFamily="34" charset="0"/>
                <a:ea typeface="Calibri" panose="020F0502020204030204" pitchFamily="34" charset="0"/>
                <a:cs typeface="Times New Roman" panose="02020603050405020304" pitchFamily="18" charset="0"/>
              </a:rPr>
              <a:t> : la prise d’eau est implantée à environ 3.000 m au nord-est du village de Transinne, au lieu-dit Halvoymont. </a:t>
            </a:r>
          </a:p>
          <a:p>
            <a:pPr algn="l">
              <a:lnSpc>
                <a:spcPct val="107000"/>
              </a:lnSpc>
              <a:spcAft>
                <a:spcPts val="800"/>
              </a:spcAft>
            </a:pPr>
            <a:r>
              <a:rPr lang="fr-BE" b="1" dirty="0">
                <a:effectLst/>
                <a:latin typeface="Calibri" panose="020F0502020204030204" pitchFamily="34" charset="0"/>
                <a:ea typeface="Calibri" panose="020F0502020204030204" pitchFamily="34" charset="0"/>
                <a:cs typeface="Times New Roman" panose="02020603050405020304" pitchFamily="18" charset="0"/>
              </a:rPr>
              <a:t>Fonctionnement</a:t>
            </a:r>
            <a:r>
              <a:rPr lang="fr-BE" dirty="0">
                <a:effectLst/>
                <a:latin typeface="Calibri" panose="020F0502020204030204" pitchFamily="34" charset="0"/>
                <a:ea typeface="Calibri" panose="020F0502020204030204" pitchFamily="34" charset="0"/>
                <a:cs typeface="Times New Roman" panose="02020603050405020304" pitchFamily="18" charset="0"/>
              </a:rPr>
              <a:t> : les eaux sont captées par deux tranchées drainantes à destination d’un premier réservoir. Au départ de ce réservoir, une conduite alimente l’Euro Space Center, le zoning « Les Cerisiers » et le site de Galaxia, une autre alimente un réservoir de 84 m³ destiné au village de Transinne.</a:t>
            </a:r>
          </a:p>
          <a:p>
            <a:pPr algn="l">
              <a:lnSpc>
                <a:spcPct val="107000"/>
              </a:lnSpc>
              <a:spcAft>
                <a:spcPts val="800"/>
              </a:spcAft>
            </a:pPr>
            <a:r>
              <a:rPr lang="fr-BE" dirty="0">
                <a:effectLst/>
                <a:latin typeface="Calibri" panose="020F0502020204030204" pitchFamily="34" charset="0"/>
                <a:ea typeface="Calibri" panose="020F0502020204030204" pitchFamily="34" charset="0"/>
                <a:cs typeface="Times New Roman" panose="02020603050405020304" pitchFamily="18" charset="0"/>
              </a:rPr>
              <a:t>Au niveau microbiologique, l’eau est traitée à l’hypochlorite grâce à une pompe doseuse et est ensuite acheminée vers les habitations à l’aide d’un surpresseur pour une partie de la rue des Hêtres et de la rue Nouvelle, et de façon gravitaire pour le reste du village.</a:t>
            </a:r>
          </a:p>
          <a:p>
            <a:pPr algn="l">
              <a:lnSpc>
                <a:spcPct val="107000"/>
              </a:lnSpc>
              <a:spcAft>
                <a:spcPts val="800"/>
              </a:spcAft>
            </a:pPr>
            <a:r>
              <a:rPr lang="fr-BE" dirty="0">
                <a:effectLst/>
                <a:latin typeface="Calibri" panose="020F0502020204030204" pitchFamily="34" charset="0"/>
                <a:ea typeface="Calibri" panose="020F0502020204030204" pitchFamily="34" charset="0"/>
                <a:cs typeface="Times New Roman" panose="02020603050405020304" pitchFamily="18" charset="0"/>
              </a:rPr>
              <a:t>Une conduite d’eau relie le réservoir de Transinne à celui de Redu: elle permet un apport d’eau à Redu en cas de besoin. C’est également du réservoir de Transinne que nous ravitaillons le réservoir de Smuid en cas de nécessité (transport par citerne).</a:t>
            </a:r>
          </a:p>
          <a:p>
            <a:pPr algn="l">
              <a:lnSpc>
                <a:spcPct val="107000"/>
              </a:lnSpc>
              <a:spcAft>
                <a:spcPts val="800"/>
              </a:spcAft>
            </a:pPr>
            <a:r>
              <a:rPr lang="fr-BE" b="1" dirty="0">
                <a:effectLst/>
                <a:latin typeface="Calibri" panose="020F0502020204030204" pitchFamily="34" charset="0"/>
                <a:ea typeface="Calibri" panose="020F0502020204030204" pitchFamily="34" charset="0"/>
                <a:cs typeface="Times New Roman" panose="02020603050405020304" pitchFamily="18" charset="0"/>
              </a:rPr>
              <a:t>Production</a:t>
            </a:r>
            <a:r>
              <a:rPr lang="fr-BE" dirty="0">
                <a:effectLst/>
                <a:latin typeface="Calibri" panose="020F0502020204030204" pitchFamily="34" charset="0"/>
                <a:ea typeface="Calibri" panose="020F0502020204030204" pitchFamily="34" charset="0"/>
                <a:cs typeface="Times New Roman" panose="02020603050405020304" pitchFamily="18" charset="0"/>
              </a:rPr>
              <a:t> : environ 140 m³ d’eau sortent quotidiennement du réservoir et permettent d’alimenter 285 compteurs d’eau</a:t>
            </a:r>
            <a:r>
              <a:rPr lang="fr-FR" dirty="0">
                <a:effectLst/>
                <a:latin typeface="Calibri" panose="020F0502020204030204" pitchFamily="34" charset="0"/>
                <a:ea typeface="Calibri" panose="020F0502020204030204" pitchFamily="34" charset="0"/>
                <a:cs typeface="Times New Roman" panose="02020603050405020304" pitchFamily="18" charset="0"/>
              </a:rPr>
              <a:t>.</a:t>
            </a:r>
            <a:endParaRPr lang="fr-BE" dirty="0">
              <a:effectLst/>
              <a:latin typeface="Calibri" panose="020F0502020204030204" pitchFamily="34" charset="0"/>
              <a:ea typeface="Calibri" panose="020F0502020204030204" pitchFamily="34" charset="0"/>
              <a:cs typeface="Times New Roman" panose="02020603050405020304" pitchFamily="18" charset="0"/>
            </a:endParaRPr>
          </a:p>
          <a:p>
            <a:pPr algn="l"/>
            <a:endParaRPr lang="fr-BE" sz="600" dirty="0"/>
          </a:p>
        </p:txBody>
      </p:sp>
      <p:sp>
        <p:nvSpPr>
          <p:cNvPr id="44" name="Rectangle 43">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4068664" cy="6858000"/>
          </a:xfrm>
          <a:prstGeom prst="rect">
            <a:avLst/>
          </a:prstGeom>
          <a:gradFill>
            <a:gsLst>
              <a:gs pos="26000">
                <a:srgbClr val="000000"/>
              </a:gs>
              <a:gs pos="100000">
                <a:schemeClr val="accent1"/>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3611463" cy="6858000"/>
          </a:xfrm>
          <a:prstGeom prst="rect">
            <a:avLst/>
          </a:prstGeom>
          <a:gradFill>
            <a:gsLst>
              <a:gs pos="0">
                <a:schemeClr val="accent1">
                  <a:lumMod val="75000"/>
                  <a:alpha val="56000"/>
                </a:schemeClr>
              </a:gs>
              <a:gs pos="100000">
                <a:srgbClr val="000000">
                  <a:alpha val="52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230721" y="-107390"/>
            <a:ext cx="3853890" cy="4068665"/>
          </a:xfrm>
          <a:prstGeom prst="rect">
            <a:avLst/>
          </a:prstGeom>
          <a:gradFill>
            <a:gsLst>
              <a:gs pos="0">
                <a:srgbClr val="000000">
                  <a:alpha val="34000"/>
                </a:srgbClr>
              </a:gs>
              <a:gs pos="96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a:extLst>
              <a:ext uri="{FF2B5EF4-FFF2-40B4-BE49-F238E27FC236}">
                <a16:creationId xmlns:a16="http://schemas.microsoft.com/office/drawing/2014/main" id="{3C3E0CFA-F0E9-77F7-0AAD-DBD0D0E878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70774" y="1414876"/>
            <a:ext cx="4115949" cy="440924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805176385"/>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gra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8D0D6D3E-D7F9-4591-9CA9-DDF4DB1F73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ous-titre 2">
            <a:extLst>
              <a:ext uri="{FF2B5EF4-FFF2-40B4-BE49-F238E27FC236}">
                <a16:creationId xmlns:a16="http://schemas.microsoft.com/office/drawing/2014/main" id="{E12304EC-0C44-B48C-594F-71FD1342D0CB}"/>
              </a:ext>
            </a:extLst>
          </p:cNvPr>
          <p:cNvSpPr>
            <a:spLocks noGrp="1"/>
          </p:cNvSpPr>
          <p:nvPr>
            <p:ph type="subTitle" idx="1"/>
          </p:nvPr>
        </p:nvSpPr>
        <p:spPr>
          <a:xfrm>
            <a:off x="457201" y="367076"/>
            <a:ext cx="6772274" cy="6490921"/>
          </a:xfrm>
        </p:spPr>
        <p:txBody>
          <a:bodyPr anchor="b">
            <a:normAutofit lnSpcReduction="10000"/>
          </a:bodyPr>
          <a:lstStyle/>
          <a:p>
            <a:pPr algn="ctr">
              <a:lnSpc>
                <a:spcPct val="107000"/>
              </a:lnSpc>
              <a:spcAft>
                <a:spcPts val="800"/>
              </a:spcAft>
            </a:pPr>
            <a:r>
              <a:rPr lang="fr-BE" b="1" u="sng" dirty="0">
                <a:effectLst/>
                <a:latin typeface="Calibri" panose="020F0502020204030204" pitchFamily="34" charset="0"/>
                <a:ea typeface="Calibri" panose="020F0502020204030204" pitchFamily="34" charset="0"/>
                <a:cs typeface="Times New Roman" panose="02020603050405020304" pitchFamily="18" charset="0"/>
              </a:rPr>
              <a:t>OCHAMPS</a:t>
            </a:r>
            <a:endParaRPr lang="fr-BE" u="sng"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fr-BE" sz="2000" b="1" dirty="0">
                <a:effectLst/>
                <a:latin typeface="Calibri" panose="020F0502020204030204" pitchFamily="34" charset="0"/>
                <a:ea typeface="Calibri" panose="020F0502020204030204" pitchFamily="34" charset="0"/>
                <a:cs typeface="Times New Roman" panose="02020603050405020304" pitchFamily="18" charset="0"/>
              </a:rPr>
              <a:t>Situation</a:t>
            </a:r>
            <a:r>
              <a:rPr lang="fr-BE" sz="2000" dirty="0">
                <a:effectLst/>
                <a:latin typeface="Calibri" panose="020F0502020204030204" pitchFamily="34" charset="0"/>
                <a:ea typeface="Calibri" panose="020F0502020204030204" pitchFamily="34" charset="0"/>
                <a:cs typeface="Times New Roman" panose="02020603050405020304" pitchFamily="18" charset="0"/>
              </a:rPr>
              <a:t> : la prise d’eau est implantée à environ 3.000 m au nord-est du village d’Ochamps, au lieu-dit Gerbaifet. </a:t>
            </a:r>
          </a:p>
          <a:p>
            <a:pPr algn="l">
              <a:lnSpc>
                <a:spcPct val="107000"/>
              </a:lnSpc>
              <a:spcAft>
                <a:spcPts val="800"/>
              </a:spcAft>
            </a:pPr>
            <a:r>
              <a:rPr lang="fr-BE" sz="2000" b="1" dirty="0">
                <a:effectLst/>
                <a:latin typeface="Calibri" panose="020F0502020204030204" pitchFamily="34" charset="0"/>
                <a:ea typeface="Calibri" panose="020F0502020204030204" pitchFamily="34" charset="0"/>
                <a:cs typeface="Times New Roman" panose="02020603050405020304" pitchFamily="18" charset="0"/>
              </a:rPr>
              <a:t>Fonctionnement</a:t>
            </a:r>
            <a:r>
              <a:rPr lang="fr-BE" sz="2000" dirty="0">
                <a:effectLst/>
                <a:latin typeface="Calibri" panose="020F0502020204030204" pitchFamily="34" charset="0"/>
                <a:ea typeface="Calibri" panose="020F0502020204030204" pitchFamily="34" charset="0"/>
                <a:cs typeface="Times New Roman" panose="02020603050405020304" pitchFamily="18" charset="0"/>
              </a:rPr>
              <a:t> : cette prise d’eau est constituée par un puits foré à environ 150 m de profondeur. L’eau est pompée à destination d’un réservoir de 250 m³. </a:t>
            </a:r>
          </a:p>
          <a:p>
            <a:pPr algn="l">
              <a:lnSpc>
                <a:spcPct val="107000"/>
              </a:lnSpc>
              <a:spcAft>
                <a:spcPts val="800"/>
              </a:spcAft>
            </a:pPr>
            <a:r>
              <a:rPr lang="fr-BE" sz="2000" dirty="0">
                <a:effectLst/>
                <a:latin typeface="Calibri" panose="020F0502020204030204" pitchFamily="34" charset="0"/>
                <a:ea typeface="Calibri" panose="020F0502020204030204" pitchFamily="34" charset="0"/>
                <a:cs typeface="Times New Roman" panose="02020603050405020304" pitchFamily="18" charset="0"/>
              </a:rPr>
              <a:t>Au niveau microbiologique, l’eau est traitée via un système UV et est ensuite acheminée vers les habitations par un système de trois pompes. Le réservoir possède également un réservoir à calcite qui a une double fonction : correction du pH et correction de la teneur en fer et en manganèse.</a:t>
            </a:r>
          </a:p>
          <a:p>
            <a:pPr algn="l">
              <a:lnSpc>
                <a:spcPct val="107000"/>
              </a:lnSpc>
              <a:spcAft>
                <a:spcPts val="800"/>
              </a:spcAft>
            </a:pPr>
            <a:r>
              <a:rPr lang="fr-BE" sz="2000" dirty="0">
                <a:effectLst/>
                <a:latin typeface="Calibri" panose="020F0502020204030204" pitchFamily="34" charset="0"/>
                <a:ea typeface="Calibri" panose="020F0502020204030204" pitchFamily="34" charset="0"/>
                <a:cs typeface="Times New Roman" panose="02020603050405020304" pitchFamily="18" charset="0"/>
              </a:rPr>
              <a:t>La production d’eau du puits d’Ochamps nous permet de ravitailler les villages d’Anloy, de Glaireuse et de Villance en cas de nécessité (transport par citerne).</a:t>
            </a:r>
          </a:p>
          <a:p>
            <a:pPr algn="l">
              <a:lnSpc>
                <a:spcPct val="107000"/>
              </a:lnSpc>
              <a:spcAft>
                <a:spcPts val="800"/>
              </a:spcAft>
            </a:pPr>
            <a:r>
              <a:rPr lang="fr-BE" sz="2000" b="1" dirty="0">
                <a:effectLst/>
                <a:latin typeface="Calibri" panose="020F0502020204030204" pitchFamily="34" charset="0"/>
                <a:ea typeface="Calibri" panose="020F0502020204030204" pitchFamily="34" charset="0"/>
                <a:cs typeface="Times New Roman" panose="02020603050405020304" pitchFamily="18" charset="0"/>
              </a:rPr>
              <a:t>Production</a:t>
            </a:r>
            <a:r>
              <a:rPr lang="fr-BE" sz="2000" dirty="0">
                <a:effectLst/>
                <a:latin typeface="Calibri" panose="020F0502020204030204" pitchFamily="34" charset="0"/>
                <a:ea typeface="Calibri" panose="020F0502020204030204" pitchFamily="34" charset="0"/>
                <a:cs typeface="Times New Roman" panose="02020603050405020304" pitchFamily="18" charset="0"/>
              </a:rPr>
              <a:t> : environ 210 m³ d’eau sortent quotidiennement du réservoir et permettent d’alimenter 527 compteurs d’eau</a:t>
            </a:r>
            <a:r>
              <a:rPr lang="fr-FR" sz="2000" dirty="0">
                <a:effectLst/>
                <a:latin typeface="Calibri" panose="020F0502020204030204" pitchFamily="34" charset="0"/>
                <a:ea typeface="Calibri" panose="020F0502020204030204" pitchFamily="34" charset="0"/>
                <a:cs typeface="Times New Roman" panose="02020603050405020304" pitchFamily="18" charset="0"/>
              </a:rPr>
              <a:t>.</a:t>
            </a:r>
            <a:endParaRPr lang="fr-BE" sz="2000" dirty="0">
              <a:effectLst/>
              <a:latin typeface="Calibri" panose="020F0502020204030204" pitchFamily="34" charset="0"/>
              <a:ea typeface="Calibri" panose="020F0502020204030204" pitchFamily="34" charset="0"/>
              <a:cs typeface="Times New Roman" panose="02020603050405020304" pitchFamily="18" charset="0"/>
            </a:endParaRPr>
          </a:p>
          <a:p>
            <a:pPr algn="l"/>
            <a:endParaRPr lang="fr-BE" sz="600" dirty="0"/>
          </a:p>
        </p:txBody>
      </p:sp>
      <p:sp>
        <p:nvSpPr>
          <p:cNvPr id="44" name="Rectangle 43">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4068664" cy="6858000"/>
          </a:xfrm>
          <a:prstGeom prst="rect">
            <a:avLst/>
          </a:prstGeom>
          <a:gradFill>
            <a:gsLst>
              <a:gs pos="26000">
                <a:srgbClr val="000000"/>
              </a:gs>
              <a:gs pos="100000">
                <a:schemeClr val="accent1"/>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3611463" cy="6858000"/>
          </a:xfrm>
          <a:prstGeom prst="rect">
            <a:avLst/>
          </a:prstGeom>
          <a:gradFill>
            <a:gsLst>
              <a:gs pos="0">
                <a:schemeClr val="accent1">
                  <a:lumMod val="75000"/>
                  <a:alpha val="56000"/>
                </a:schemeClr>
              </a:gs>
              <a:gs pos="100000">
                <a:srgbClr val="000000">
                  <a:alpha val="52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230721" y="-107390"/>
            <a:ext cx="3853890" cy="4068665"/>
          </a:xfrm>
          <a:prstGeom prst="rect">
            <a:avLst/>
          </a:prstGeom>
          <a:gradFill>
            <a:gsLst>
              <a:gs pos="0">
                <a:srgbClr val="000000">
                  <a:alpha val="34000"/>
                </a:srgbClr>
              </a:gs>
              <a:gs pos="96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a:extLst>
              <a:ext uri="{FF2B5EF4-FFF2-40B4-BE49-F238E27FC236}">
                <a16:creationId xmlns:a16="http://schemas.microsoft.com/office/drawing/2014/main" id="{085A7220-BF86-81B3-E477-11DAE0570A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49479" y="1135720"/>
            <a:ext cx="4639322" cy="455358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590569319"/>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gra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8D0D6D3E-D7F9-4591-9CA9-DDF4DB1F73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ous-titre 2">
            <a:extLst>
              <a:ext uri="{FF2B5EF4-FFF2-40B4-BE49-F238E27FC236}">
                <a16:creationId xmlns:a16="http://schemas.microsoft.com/office/drawing/2014/main" id="{E12304EC-0C44-B48C-594F-71FD1342D0CB}"/>
              </a:ext>
            </a:extLst>
          </p:cNvPr>
          <p:cNvSpPr>
            <a:spLocks noGrp="1"/>
          </p:cNvSpPr>
          <p:nvPr>
            <p:ph type="subTitle" idx="1"/>
          </p:nvPr>
        </p:nvSpPr>
        <p:spPr>
          <a:xfrm>
            <a:off x="400051" y="-185741"/>
            <a:ext cx="7532782" cy="7229475"/>
          </a:xfrm>
        </p:spPr>
        <p:txBody>
          <a:bodyPr anchor="b">
            <a:normAutofit fontScale="77500" lnSpcReduction="20000"/>
          </a:bodyPr>
          <a:lstStyle/>
          <a:p>
            <a:pPr algn="ctr">
              <a:lnSpc>
                <a:spcPct val="107000"/>
              </a:lnSpc>
              <a:spcAft>
                <a:spcPts val="800"/>
              </a:spcAft>
            </a:pPr>
            <a:endParaRPr lang="fr-FR" sz="2600" b="1" u="sng"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fr-FR" sz="2600" b="1" u="sng" dirty="0">
                <a:effectLst/>
                <a:latin typeface="Calibri" panose="020F0502020204030204" pitchFamily="34" charset="0"/>
                <a:ea typeface="Calibri" panose="020F0502020204030204" pitchFamily="34" charset="0"/>
                <a:cs typeface="Times New Roman" panose="02020603050405020304" pitchFamily="18" charset="0"/>
              </a:rPr>
              <a:t>LIBIN</a:t>
            </a:r>
            <a:endParaRPr lang="fr-BE" sz="2600" u="sng"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fr-BE" b="1" dirty="0">
                <a:effectLst/>
                <a:latin typeface="Calibri" panose="020F0502020204030204" pitchFamily="34" charset="0"/>
                <a:ea typeface="Calibri" panose="020F0502020204030204" pitchFamily="34" charset="0"/>
                <a:cs typeface="Times New Roman" panose="02020603050405020304" pitchFamily="18" charset="0"/>
              </a:rPr>
              <a:t>Situation</a:t>
            </a:r>
            <a:r>
              <a:rPr lang="fr-BE" dirty="0">
                <a:effectLst/>
                <a:latin typeface="Calibri" panose="020F0502020204030204" pitchFamily="34" charset="0"/>
                <a:ea typeface="Calibri" panose="020F0502020204030204" pitchFamily="34" charset="0"/>
                <a:cs typeface="Times New Roman" panose="02020603050405020304" pitchFamily="18" charset="0"/>
              </a:rPr>
              <a:t> : la prise d’eau est implantée à environ 1.500 m au nord-est du village de Libin, au lieu-dit Rolibuchy. </a:t>
            </a:r>
          </a:p>
          <a:p>
            <a:pPr algn="l">
              <a:lnSpc>
                <a:spcPct val="107000"/>
              </a:lnSpc>
              <a:spcAft>
                <a:spcPts val="800"/>
              </a:spcAft>
            </a:pPr>
            <a:r>
              <a:rPr lang="fr-BE" b="1" dirty="0">
                <a:effectLst/>
                <a:latin typeface="Calibri" panose="020F0502020204030204" pitchFamily="34" charset="0"/>
                <a:ea typeface="Calibri" panose="020F0502020204030204" pitchFamily="34" charset="0"/>
                <a:cs typeface="Times New Roman" panose="02020603050405020304" pitchFamily="18" charset="0"/>
              </a:rPr>
              <a:t>Fonctionnement</a:t>
            </a:r>
            <a:r>
              <a:rPr lang="fr-BE" dirty="0">
                <a:effectLst/>
                <a:latin typeface="Calibri" panose="020F0502020204030204" pitchFamily="34" charset="0"/>
                <a:ea typeface="Calibri" panose="020F0502020204030204" pitchFamily="34" charset="0"/>
                <a:cs typeface="Times New Roman" panose="02020603050405020304" pitchFamily="18" charset="0"/>
              </a:rPr>
              <a:t> : les eaux sont captées par épis de drains à destination d’un premier réservoir. De là, </a:t>
            </a:r>
            <a:r>
              <a:rPr lang="fr-BE" dirty="0">
                <a:latin typeface="Calibri" panose="020F0502020204030204" pitchFamily="34" charset="0"/>
                <a:ea typeface="Calibri" panose="020F0502020204030204" pitchFamily="34" charset="0"/>
                <a:cs typeface="Times New Roman" panose="02020603050405020304" pitchFamily="18" charset="0"/>
              </a:rPr>
              <a:t>l</a:t>
            </a:r>
            <a:r>
              <a:rPr lang="fr-BE" dirty="0">
                <a:effectLst/>
                <a:latin typeface="Calibri" panose="020F0502020204030204" pitchFamily="34" charset="0"/>
                <a:ea typeface="Calibri" panose="020F0502020204030204" pitchFamily="34" charset="0"/>
                <a:cs typeface="Times New Roman" panose="02020603050405020304" pitchFamily="18" charset="0"/>
              </a:rPr>
              <a:t>’eau est pompée à destination d’un 2</a:t>
            </a:r>
            <a:r>
              <a:rPr lang="fr-BE" baseline="30000" dirty="0">
                <a:effectLst/>
                <a:latin typeface="Calibri" panose="020F0502020204030204" pitchFamily="34" charset="0"/>
                <a:ea typeface="Calibri" panose="020F0502020204030204" pitchFamily="34" charset="0"/>
                <a:cs typeface="Times New Roman" panose="02020603050405020304" pitchFamily="18" charset="0"/>
              </a:rPr>
              <a:t>e</a:t>
            </a:r>
            <a:r>
              <a:rPr lang="fr-BE" dirty="0">
                <a:effectLst/>
                <a:latin typeface="Calibri" panose="020F0502020204030204" pitchFamily="34" charset="0"/>
                <a:ea typeface="Calibri" panose="020F0502020204030204" pitchFamily="34" charset="0"/>
                <a:cs typeface="Times New Roman" panose="02020603050405020304" pitchFamily="18" charset="0"/>
              </a:rPr>
              <a:t> réservoir de 125 m³.  De ce 2</a:t>
            </a:r>
            <a:r>
              <a:rPr lang="fr-BE" baseline="30000" dirty="0">
                <a:effectLst/>
                <a:latin typeface="Calibri" panose="020F0502020204030204" pitchFamily="34" charset="0"/>
                <a:ea typeface="Calibri" panose="020F0502020204030204" pitchFamily="34" charset="0"/>
                <a:cs typeface="Times New Roman" panose="02020603050405020304" pitchFamily="18" charset="0"/>
              </a:rPr>
              <a:t>e</a:t>
            </a:r>
            <a:r>
              <a:rPr lang="fr-BE" dirty="0">
                <a:effectLst/>
                <a:latin typeface="Calibri" panose="020F0502020204030204" pitchFamily="34" charset="0"/>
                <a:ea typeface="Calibri" panose="020F0502020204030204" pitchFamily="34" charset="0"/>
                <a:cs typeface="Times New Roman" panose="02020603050405020304" pitchFamily="18" charset="0"/>
              </a:rPr>
              <a:t> réservoir, l’eau alimente de village de Libin de façon gravitaire via trois conduites. La première alimente le quartier de Rolibuchy, la deuxième alimente le quartier de la Fosse des Biays, et la dernière alimente le reste de Libin.</a:t>
            </a:r>
          </a:p>
          <a:p>
            <a:pPr algn="l">
              <a:lnSpc>
                <a:spcPct val="107000"/>
              </a:lnSpc>
              <a:spcAft>
                <a:spcPts val="800"/>
              </a:spcAft>
            </a:pPr>
            <a:r>
              <a:rPr lang="fr-BE" dirty="0">
                <a:effectLst/>
                <a:latin typeface="Calibri" panose="020F0502020204030204" pitchFamily="34" charset="0"/>
                <a:ea typeface="Calibri" panose="020F0502020204030204" pitchFamily="34" charset="0"/>
                <a:cs typeface="Times New Roman" panose="02020603050405020304" pitchFamily="18" charset="0"/>
              </a:rPr>
              <a:t>Au niveau microbiologique, l’eau est traitée à l’hypochlorite grâce à une pompe doseuse. </a:t>
            </a:r>
          </a:p>
          <a:p>
            <a:pPr algn="l">
              <a:lnSpc>
                <a:spcPct val="107000"/>
              </a:lnSpc>
              <a:spcAft>
                <a:spcPts val="800"/>
              </a:spcAft>
            </a:pPr>
            <a:r>
              <a:rPr lang="fr-BE" b="1" dirty="0">
                <a:effectLst/>
                <a:latin typeface="Calibri" panose="020F0502020204030204" pitchFamily="34" charset="0"/>
                <a:ea typeface="Calibri" panose="020F0502020204030204" pitchFamily="34" charset="0"/>
                <a:cs typeface="Times New Roman" panose="02020603050405020304" pitchFamily="18" charset="0"/>
              </a:rPr>
              <a:t>Une nouvelle conduite relie le réservoir de Libin à celui d’Ochamps dans le but de permettre une adduction d’eau d’Ochamps vers Libin. C’est grâce à cette réalisation que le réservoir de Libin a pu tenir cet été malgré une sécheresse particulièrement sévère.  C’est aussi grâce à cette liaison que la qualité de l’eau a été améliorée pour les 2 villages et qu’une installation de traitement (coût estimé à 500.000€) a pu être évitée à Libin.</a:t>
            </a:r>
          </a:p>
          <a:p>
            <a:pPr algn="l">
              <a:lnSpc>
                <a:spcPct val="107000"/>
              </a:lnSpc>
              <a:spcAft>
                <a:spcPts val="800"/>
              </a:spcAft>
            </a:pPr>
            <a:r>
              <a:rPr lang="fr-BE" b="1" dirty="0">
                <a:effectLst/>
                <a:latin typeface="Calibri" panose="020F0502020204030204" pitchFamily="34" charset="0"/>
                <a:ea typeface="Calibri" panose="020F0502020204030204" pitchFamily="34" charset="0"/>
                <a:cs typeface="Times New Roman" panose="02020603050405020304" pitchFamily="18" charset="0"/>
              </a:rPr>
              <a:t>Production</a:t>
            </a:r>
            <a:r>
              <a:rPr lang="fr-BE" dirty="0">
                <a:effectLst/>
                <a:latin typeface="Calibri" panose="020F0502020204030204" pitchFamily="34" charset="0"/>
                <a:ea typeface="Calibri" panose="020F0502020204030204" pitchFamily="34" charset="0"/>
                <a:cs typeface="Times New Roman" panose="02020603050405020304" pitchFamily="18" charset="0"/>
              </a:rPr>
              <a:t> : environ 320 m³ d’eau sortent du réservoir quotidiennement du réservoir et permettent d’alimenter 852 compteurs d’eau</a:t>
            </a:r>
            <a:r>
              <a:rPr lang="fr-FR" dirty="0">
                <a:effectLst/>
                <a:latin typeface="Calibri" panose="020F0502020204030204" pitchFamily="34" charset="0"/>
                <a:ea typeface="Calibri" panose="020F0502020204030204" pitchFamily="34" charset="0"/>
                <a:cs typeface="Times New Roman" panose="02020603050405020304" pitchFamily="18" charset="0"/>
              </a:rPr>
              <a:t>.</a:t>
            </a:r>
            <a:endParaRPr lang="fr-BE" dirty="0">
              <a:effectLst/>
              <a:latin typeface="Calibri" panose="020F0502020204030204" pitchFamily="34" charset="0"/>
              <a:ea typeface="Calibri" panose="020F0502020204030204" pitchFamily="34" charset="0"/>
              <a:cs typeface="Times New Roman" panose="02020603050405020304" pitchFamily="18" charset="0"/>
            </a:endParaRPr>
          </a:p>
          <a:p>
            <a:pPr algn="l"/>
            <a:endParaRPr lang="fr-BE" sz="600" dirty="0"/>
          </a:p>
        </p:txBody>
      </p:sp>
      <p:sp>
        <p:nvSpPr>
          <p:cNvPr id="44" name="Rectangle 43">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4068664" cy="6858000"/>
          </a:xfrm>
          <a:prstGeom prst="rect">
            <a:avLst/>
          </a:prstGeom>
          <a:gradFill>
            <a:gsLst>
              <a:gs pos="26000">
                <a:srgbClr val="000000"/>
              </a:gs>
              <a:gs pos="100000">
                <a:schemeClr val="accent1"/>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3611463" cy="6858000"/>
          </a:xfrm>
          <a:prstGeom prst="rect">
            <a:avLst/>
          </a:prstGeom>
          <a:gradFill>
            <a:gsLst>
              <a:gs pos="0">
                <a:schemeClr val="accent1">
                  <a:lumMod val="75000"/>
                  <a:alpha val="56000"/>
                </a:schemeClr>
              </a:gs>
              <a:gs pos="100000">
                <a:srgbClr val="000000">
                  <a:alpha val="52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230721" y="-107390"/>
            <a:ext cx="3853890" cy="4068665"/>
          </a:xfrm>
          <a:prstGeom prst="rect">
            <a:avLst/>
          </a:prstGeom>
          <a:gradFill>
            <a:gsLst>
              <a:gs pos="0">
                <a:srgbClr val="000000">
                  <a:alpha val="34000"/>
                </a:srgbClr>
              </a:gs>
              <a:gs pos="96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descr="Une image contenant arbre, plein air, Noël&#10;&#10;Description générée automatiquement">
            <a:extLst>
              <a:ext uri="{FF2B5EF4-FFF2-40B4-BE49-F238E27FC236}">
                <a16:creationId xmlns:a16="http://schemas.microsoft.com/office/drawing/2014/main" id="{0AB911AA-0436-0AF3-F395-2C0E948A6C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33905" y="1981199"/>
            <a:ext cx="4000894" cy="317364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086411611"/>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gra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8D0D6D3E-D7F9-4591-9CA9-DDF4DB1F73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ous-titre 2">
            <a:extLst>
              <a:ext uri="{FF2B5EF4-FFF2-40B4-BE49-F238E27FC236}">
                <a16:creationId xmlns:a16="http://schemas.microsoft.com/office/drawing/2014/main" id="{E12304EC-0C44-B48C-594F-71FD1342D0CB}"/>
              </a:ext>
            </a:extLst>
          </p:cNvPr>
          <p:cNvSpPr>
            <a:spLocks noGrp="1"/>
          </p:cNvSpPr>
          <p:nvPr>
            <p:ph type="subTitle" idx="1"/>
          </p:nvPr>
        </p:nvSpPr>
        <p:spPr>
          <a:xfrm>
            <a:off x="671920" y="363415"/>
            <a:ext cx="6779491" cy="6565766"/>
          </a:xfrm>
        </p:spPr>
        <p:txBody>
          <a:bodyPr anchor="b">
            <a:normAutofit lnSpcReduction="10000"/>
          </a:bodyPr>
          <a:lstStyle/>
          <a:p>
            <a:pPr algn="ctr">
              <a:lnSpc>
                <a:spcPct val="107000"/>
              </a:lnSpc>
              <a:spcAft>
                <a:spcPts val="800"/>
              </a:spcAft>
            </a:pPr>
            <a:r>
              <a:rPr lang="fr-FR" b="1" u="sng" dirty="0">
                <a:effectLst/>
                <a:latin typeface="Calibri" panose="020F0502020204030204" pitchFamily="34" charset="0"/>
                <a:ea typeface="Calibri" panose="020F0502020204030204" pitchFamily="34" charset="0"/>
                <a:cs typeface="Times New Roman" panose="02020603050405020304" pitchFamily="18" charset="0"/>
              </a:rPr>
              <a:t>GLAIREUSE ET VILLANCE</a:t>
            </a:r>
            <a:endParaRPr lang="fr-BE" u="sng"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fr-BE" sz="2000" b="1" dirty="0">
                <a:effectLst/>
                <a:latin typeface="Calibri" panose="020F0502020204030204" pitchFamily="34" charset="0"/>
                <a:ea typeface="Calibri" panose="020F0502020204030204" pitchFamily="34" charset="0"/>
                <a:cs typeface="Times New Roman" panose="02020603050405020304" pitchFamily="18" charset="0"/>
              </a:rPr>
              <a:t>Situation</a:t>
            </a:r>
            <a:r>
              <a:rPr lang="fr-BE" sz="2000" dirty="0">
                <a:effectLst/>
                <a:latin typeface="Calibri" panose="020F0502020204030204" pitchFamily="34" charset="0"/>
                <a:ea typeface="Calibri" panose="020F0502020204030204" pitchFamily="34" charset="0"/>
                <a:cs typeface="Times New Roman" panose="02020603050405020304" pitchFamily="18" charset="0"/>
              </a:rPr>
              <a:t> : la prise d’eau pour ces deux villages se situe au lieu-dit Joset (Glaireuse).</a:t>
            </a:r>
          </a:p>
          <a:p>
            <a:pPr algn="l">
              <a:lnSpc>
                <a:spcPct val="107000"/>
              </a:lnSpc>
              <a:spcAft>
                <a:spcPts val="800"/>
              </a:spcAft>
            </a:pPr>
            <a:r>
              <a:rPr lang="fr-BE" sz="2000" b="1" dirty="0">
                <a:effectLst/>
                <a:latin typeface="Calibri" panose="020F0502020204030204" pitchFamily="34" charset="0"/>
                <a:ea typeface="Calibri" panose="020F0502020204030204" pitchFamily="34" charset="0"/>
                <a:cs typeface="Times New Roman" panose="02020603050405020304" pitchFamily="18" charset="0"/>
              </a:rPr>
              <a:t>Fonctionnement</a:t>
            </a:r>
            <a:r>
              <a:rPr lang="fr-BE" sz="2000" dirty="0">
                <a:effectLst/>
                <a:latin typeface="Calibri" panose="020F0502020204030204" pitchFamily="34" charset="0"/>
                <a:ea typeface="Calibri" panose="020F0502020204030204" pitchFamily="34" charset="0"/>
                <a:cs typeface="Times New Roman" panose="02020603050405020304" pitchFamily="18" charset="0"/>
              </a:rPr>
              <a:t> : les eaux sont captées par épis de drains à destination d’un premier réservoir. L’eau s’écoule de façon gravitaire vers Glaireuse et continue ensuite vers le réservoir de Villance d’une capacité de 90 m³.</a:t>
            </a:r>
          </a:p>
          <a:p>
            <a:pPr algn="l">
              <a:lnSpc>
                <a:spcPct val="107000"/>
              </a:lnSpc>
              <a:spcAft>
                <a:spcPts val="800"/>
              </a:spcAft>
            </a:pPr>
            <a:r>
              <a:rPr lang="fr-BE" sz="2000" dirty="0">
                <a:effectLst/>
                <a:latin typeface="Calibri" panose="020F0502020204030204" pitchFamily="34" charset="0"/>
                <a:ea typeface="Calibri" panose="020F0502020204030204" pitchFamily="34" charset="0"/>
                <a:cs typeface="Times New Roman" panose="02020603050405020304" pitchFamily="18" charset="0"/>
              </a:rPr>
              <a:t>A Villance, l’eau est acheminée vers les habitations à l’aide d’un surpresseur pour une partie de la rue de Gare et de la rue </a:t>
            </a:r>
            <a:r>
              <a:rPr lang="fr-BE" sz="2000" dirty="0" err="1">
                <a:effectLst/>
                <a:latin typeface="Calibri" panose="020F0502020204030204" pitchFamily="34" charset="0"/>
                <a:ea typeface="Calibri" panose="020F0502020204030204" pitchFamily="34" charset="0"/>
                <a:cs typeface="Times New Roman" panose="02020603050405020304" pitchFamily="18" charset="0"/>
              </a:rPr>
              <a:t>Figeohay</a:t>
            </a:r>
            <a:r>
              <a:rPr lang="fr-BE" sz="2000" dirty="0">
                <a:effectLst/>
                <a:latin typeface="Calibri" panose="020F0502020204030204" pitchFamily="34" charset="0"/>
                <a:ea typeface="Calibri" panose="020F0502020204030204" pitchFamily="34" charset="0"/>
                <a:cs typeface="Times New Roman" panose="02020603050405020304" pitchFamily="18" charset="0"/>
              </a:rPr>
              <a:t>, et de façon gravitaire pour le reste du village. Villance bénéficie également d’une adduction d’eau venant d’un puits se situant au Fond Guerin.</a:t>
            </a:r>
          </a:p>
          <a:p>
            <a:pPr algn="l">
              <a:lnSpc>
                <a:spcPct val="107000"/>
              </a:lnSpc>
              <a:spcAft>
                <a:spcPts val="800"/>
              </a:spcAft>
            </a:pPr>
            <a:r>
              <a:rPr lang="fr-BE" sz="2000" dirty="0">
                <a:effectLst/>
                <a:latin typeface="Calibri" panose="020F0502020204030204" pitchFamily="34" charset="0"/>
                <a:ea typeface="Calibri" panose="020F0502020204030204" pitchFamily="34" charset="0"/>
                <a:cs typeface="Times New Roman" panose="02020603050405020304" pitchFamily="18" charset="0"/>
              </a:rPr>
              <a:t>Au niveau microbiologique, l’eau est traitée à l’hypochlorite, puis s’écoule ensuite de façon gravitaire vers les habitations. </a:t>
            </a:r>
          </a:p>
          <a:p>
            <a:pPr algn="l">
              <a:lnSpc>
                <a:spcPct val="107000"/>
              </a:lnSpc>
              <a:spcAft>
                <a:spcPts val="800"/>
              </a:spcAft>
            </a:pPr>
            <a:r>
              <a:rPr lang="fr-BE" sz="2000" b="1" dirty="0">
                <a:effectLst/>
                <a:latin typeface="Calibri" panose="020F0502020204030204" pitchFamily="34" charset="0"/>
                <a:ea typeface="Calibri" panose="020F0502020204030204" pitchFamily="34" charset="0"/>
                <a:cs typeface="Times New Roman" panose="02020603050405020304" pitchFamily="18" charset="0"/>
              </a:rPr>
              <a:t>Production</a:t>
            </a:r>
            <a:r>
              <a:rPr lang="fr-BE" sz="2000" dirty="0">
                <a:effectLst/>
                <a:latin typeface="Calibri" panose="020F0502020204030204" pitchFamily="34" charset="0"/>
                <a:ea typeface="Calibri" panose="020F0502020204030204" pitchFamily="34" charset="0"/>
                <a:cs typeface="Times New Roman" panose="02020603050405020304" pitchFamily="18" charset="0"/>
              </a:rPr>
              <a:t> : environ 175 m³ d’eau sortent quotidiennement du réservoir et permettent d’alimenter 340 compteurs d’eau</a:t>
            </a:r>
            <a:r>
              <a:rPr lang="fr-FR" sz="2000" dirty="0">
                <a:effectLst/>
                <a:latin typeface="Calibri" panose="020F0502020204030204" pitchFamily="34" charset="0"/>
                <a:ea typeface="Calibri" panose="020F0502020204030204" pitchFamily="34" charset="0"/>
                <a:cs typeface="Times New Roman" panose="02020603050405020304" pitchFamily="18" charset="0"/>
              </a:rPr>
              <a:t>.</a:t>
            </a:r>
            <a:endParaRPr lang="fr-BE" sz="2000" dirty="0">
              <a:effectLst/>
              <a:latin typeface="Calibri" panose="020F0502020204030204" pitchFamily="34" charset="0"/>
              <a:ea typeface="Calibri" panose="020F0502020204030204" pitchFamily="34" charset="0"/>
              <a:cs typeface="Times New Roman" panose="02020603050405020304" pitchFamily="18" charset="0"/>
            </a:endParaRPr>
          </a:p>
          <a:p>
            <a:pPr algn="l"/>
            <a:endParaRPr lang="fr-BE" sz="600" dirty="0"/>
          </a:p>
        </p:txBody>
      </p:sp>
      <p:sp>
        <p:nvSpPr>
          <p:cNvPr id="44" name="Rectangle 43">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4068664" cy="6858000"/>
          </a:xfrm>
          <a:prstGeom prst="rect">
            <a:avLst/>
          </a:prstGeom>
          <a:gradFill>
            <a:gsLst>
              <a:gs pos="26000">
                <a:srgbClr val="000000"/>
              </a:gs>
              <a:gs pos="100000">
                <a:schemeClr val="accent1"/>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3611463" cy="6858000"/>
          </a:xfrm>
          <a:prstGeom prst="rect">
            <a:avLst/>
          </a:prstGeom>
          <a:gradFill>
            <a:gsLst>
              <a:gs pos="0">
                <a:schemeClr val="accent1">
                  <a:lumMod val="75000"/>
                  <a:alpha val="56000"/>
                </a:schemeClr>
              </a:gs>
              <a:gs pos="100000">
                <a:srgbClr val="000000">
                  <a:alpha val="52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230721" y="-107390"/>
            <a:ext cx="3853890" cy="4068665"/>
          </a:xfrm>
          <a:prstGeom prst="rect">
            <a:avLst/>
          </a:prstGeom>
          <a:gradFill>
            <a:gsLst>
              <a:gs pos="0">
                <a:srgbClr val="000000">
                  <a:alpha val="34000"/>
                </a:srgbClr>
              </a:gs>
              <a:gs pos="96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descr="Une image contenant arbre, route, plein air, rue&#10;&#10;Description générée automatiquement">
            <a:extLst>
              <a:ext uri="{FF2B5EF4-FFF2-40B4-BE49-F238E27FC236}">
                <a16:creationId xmlns:a16="http://schemas.microsoft.com/office/drawing/2014/main" id="{46D08865-94B9-C78B-3DE7-71479F1663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1411" y="1874539"/>
            <a:ext cx="4537390" cy="351909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039866885"/>
      </p:ext>
    </p:extLst>
  </p:cSld>
  <p:clrMapOvr>
    <a:masterClrMapping/>
  </p:clrMapOvr>
  <p:transition spd="slow">
    <p:wipe/>
  </p:transition>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60</TotalTime>
  <Words>2885</Words>
  <Application>Microsoft Office PowerPoint</Application>
  <PresentationFormat>Grand écran</PresentationFormat>
  <Paragraphs>226</Paragraphs>
  <Slides>39</Slides>
  <Notes>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39</vt:i4>
      </vt:variant>
    </vt:vector>
  </HeadingPairs>
  <TitlesOfParts>
    <vt:vector size="45" baseType="lpstr">
      <vt:lpstr>Arial</vt:lpstr>
      <vt:lpstr>Calibri</vt:lpstr>
      <vt:lpstr>Calibri Light</vt:lpstr>
      <vt:lpstr>Symbol</vt:lpstr>
      <vt:lpstr>Wingdings</vt:lpstr>
      <vt:lpstr>Thème Office</vt:lpstr>
      <vt:lpstr>L’eau à Libin </vt:lpstr>
      <vt:lpstr>Présentation des installations de production d’eau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Qualité  de l’eau </vt:lpstr>
      <vt:lpstr>Présentation PowerPoint</vt:lpstr>
      <vt:lpstr>Présentation PowerPoint</vt:lpstr>
      <vt:lpstr>Présentation PowerPoint</vt:lpstr>
      <vt:lpstr>L’eau  en chiffres </vt:lpstr>
      <vt:lpstr>Le coût-vérité (imposé aux communes par une Directive européenne)</vt:lpstr>
      <vt:lpstr>Prix de l’eau à Libin du 31/12/2021 au 31/12/2022</vt:lpstr>
      <vt:lpstr>Présentation PowerPoint</vt:lpstr>
      <vt:lpstr>Présentation PowerPoint</vt:lpstr>
      <vt:lpstr>Les compteurs communicants </vt:lpstr>
      <vt:lpstr>Présentation PowerPoint</vt:lpstr>
      <vt:lpstr>Présentation PowerPoint</vt:lpstr>
      <vt:lpstr>Historique des travaux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Chantiers 2023-2024  </vt:lpstr>
      <vt:lpstr>Présentation PowerPoint</vt:lpstr>
      <vt:lpstr>Présentation PowerPoint</vt:lpstr>
      <vt:lpstr>Présentation PowerPoint</vt:lpstr>
      <vt:lpstr>Présentation PowerPoint</vt:lpstr>
      <vt:lpstr>Présentation PowerPoint</vt:lpstr>
      <vt:lpstr>Conclusion  </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Guy Mahin</dc:creator>
  <cp:lastModifiedBy>Manou dalmeida</cp:lastModifiedBy>
  <cp:revision>24</cp:revision>
  <dcterms:created xsi:type="dcterms:W3CDTF">2023-03-21T08:28:40Z</dcterms:created>
  <dcterms:modified xsi:type="dcterms:W3CDTF">2023-03-27T06:51:08Z</dcterms:modified>
</cp:coreProperties>
</file>